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5" r:id="rId3"/>
    <p:sldId id="266" r:id="rId4"/>
    <p:sldId id="267" r:id="rId5"/>
    <p:sldId id="257" r:id="rId6"/>
    <p:sldId id="259" r:id="rId7"/>
    <p:sldId id="272" r:id="rId8"/>
    <p:sldId id="273" r:id="rId9"/>
    <p:sldId id="260" r:id="rId10"/>
    <p:sldId id="263" r:id="rId11"/>
    <p:sldId id="275" r:id="rId12"/>
    <p:sldId id="261" r:id="rId13"/>
    <p:sldId id="269" r:id="rId14"/>
    <p:sldId id="270" r:id="rId15"/>
    <p:sldId id="274" r:id="rId16"/>
    <p:sldId id="271" r:id="rId17"/>
    <p:sldId id="262" r:id="rId18"/>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2016</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Hoja1!$A$2:$A$4</c:f>
              <c:strCache>
                <c:ptCount val="3"/>
                <c:pt idx="0">
                  <c:v>PRIMAS SUSCRITAS</c:v>
                </c:pt>
                <c:pt idx="1">
                  <c:v>PRIMA COBRADAS</c:v>
                </c:pt>
                <c:pt idx="2">
                  <c:v>CANTIDAD DE CLIENTES </c:v>
                </c:pt>
              </c:strCache>
            </c:strRef>
          </c:cat>
          <c:val>
            <c:numRef>
              <c:f>Hoja1!$B$2:$B$4</c:f>
              <c:numCache>
                <c:formatCode>_("RD$"* #,##0.00_);_("RD$"* \(#,##0.00\);_("RD$"* "-"??_);_(@_)</c:formatCode>
                <c:ptCount val="3"/>
                <c:pt idx="0">
                  <c:v>138204426</c:v>
                </c:pt>
                <c:pt idx="1">
                  <c:v>133308410</c:v>
                </c:pt>
                <c:pt idx="2" formatCode="General">
                  <c:v>2440</c:v>
                </c:pt>
              </c:numCache>
            </c:numRef>
          </c:val>
          <c:extLst xmlns:c16r2="http://schemas.microsoft.com/office/drawing/2015/06/chart">
            <c:ext xmlns:c16="http://schemas.microsoft.com/office/drawing/2014/chart" uri="{C3380CC4-5D6E-409C-BE32-E72D297353CC}">
              <c16:uniqueId val="{00000000-B54E-491A-9D98-ACAF719F7631}"/>
            </c:ext>
          </c:extLst>
        </c:ser>
        <c:ser>
          <c:idx val="1"/>
          <c:order val="1"/>
          <c:tx>
            <c:strRef>
              <c:f>Hoja1!$C$1</c:f>
              <c:strCache>
                <c:ptCount val="1"/>
                <c:pt idx="0">
                  <c:v>2017</c:v>
                </c:pt>
              </c:strCache>
            </c:strRef>
          </c:tx>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Hoja1!$A$2:$A$4</c:f>
              <c:strCache>
                <c:ptCount val="3"/>
                <c:pt idx="0">
                  <c:v>PRIMAS SUSCRITAS</c:v>
                </c:pt>
                <c:pt idx="1">
                  <c:v>PRIMA COBRADAS</c:v>
                </c:pt>
                <c:pt idx="2">
                  <c:v>CANTIDAD DE CLIENTES </c:v>
                </c:pt>
              </c:strCache>
            </c:strRef>
          </c:cat>
          <c:val>
            <c:numRef>
              <c:f>Hoja1!$C$2:$C$4</c:f>
              <c:numCache>
                <c:formatCode>_("RD$"* #,##0.00_);_("RD$"* \(#,##0.00\);_("RD$"* "-"??_);_(@_)</c:formatCode>
                <c:ptCount val="3"/>
                <c:pt idx="0">
                  <c:v>152488495</c:v>
                </c:pt>
                <c:pt idx="1">
                  <c:v>146057825</c:v>
                </c:pt>
                <c:pt idx="2" formatCode="General">
                  <c:v>2648</c:v>
                </c:pt>
              </c:numCache>
            </c:numRef>
          </c:val>
          <c:extLst xmlns:c16r2="http://schemas.microsoft.com/office/drawing/2015/06/chart">
            <c:ext xmlns:c16="http://schemas.microsoft.com/office/drawing/2014/chart" uri="{C3380CC4-5D6E-409C-BE32-E72D297353CC}">
              <c16:uniqueId val="{00000001-B54E-491A-9D98-ACAF719F7631}"/>
            </c:ext>
          </c:extLst>
        </c:ser>
        <c:ser>
          <c:idx val="2"/>
          <c:order val="2"/>
          <c:tx>
            <c:strRef>
              <c:f>Hoja1!$D$1</c:f>
              <c:strCache>
                <c:ptCount val="1"/>
                <c:pt idx="0">
                  <c:v>META 2018</c:v>
                </c:pt>
              </c:strCache>
            </c:strRef>
          </c:tx>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Hoja1!$A$2:$A$4</c:f>
              <c:strCache>
                <c:ptCount val="3"/>
                <c:pt idx="0">
                  <c:v>PRIMAS SUSCRITAS</c:v>
                </c:pt>
                <c:pt idx="1">
                  <c:v>PRIMA COBRADAS</c:v>
                </c:pt>
                <c:pt idx="2">
                  <c:v>CANTIDAD DE CLIENTES </c:v>
                </c:pt>
              </c:strCache>
            </c:strRef>
          </c:cat>
          <c:val>
            <c:numRef>
              <c:f>Hoja1!$D$2:$D$4</c:f>
              <c:numCache>
                <c:formatCode>_("RD$"* #,##0.00_);_("RD$"* \(#,##0.00\);_("RD$"* "-"??_);_(@_)</c:formatCode>
                <c:ptCount val="3"/>
                <c:pt idx="0">
                  <c:v>181872418</c:v>
                </c:pt>
                <c:pt idx="1">
                  <c:v>173987458</c:v>
                </c:pt>
              </c:numCache>
            </c:numRef>
          </c:val>
          <c:extLst xmlns:c16r2="http://schemas.microsoft.com/office/drawing/2015/06/chart">
            <c:ext xmlns:c16="http://schemas.microsoft.com/office/drawing/2014/chart" uri="{C3380CC4-5D6E-409C-BE32-E72D297353CC}">
              <c16:uniqueId val="{00000002-B54E-491A-9D98-ACAF719F7631}"/>
            </c:ext>
          </c:extLst>
        </c:ser>
        <c:dLbls>
          <c:showLegendKey val="0"/>
          <c:showVal val="0"/>
          <c:showCatName val="0"/>
          <c:showSerName val="0"/>
          <c:showPercent val="0"/>
          <c:showBubbleSize val="0"/>
        </c:dLbls>
        <c:gapWidth val="150"/>
        <c:shape val="box"/>
        <c:axId val="302501712"/>
        <c:axId val="303259608"/>
        <c:axId val="0"/>
      </c:bar3DChart>
      <c:catAx>
        <c:axId val="302501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DO"/>
          </a:p>
        </c:txPr>
        <c:crossAx val="303259608"/>
        <c:crosses val="autoZero"/>
        <c:auto val="1"/>
        <c:lblAlgn val="ctr"/>
        <c:lblOffset val="100"/>
        <c:noMultiLvlLbl val="0"/>
      </c:catAx>
      <c:valAx>
        <c:axId val="303259608"/>
        <c:scaling>
          <c:orientation val="minMax"/>
        </c:scaling>
        <c:delete val="0"/>
        <c:axPos val="l"/>
        <c:majorGridlines>
          <c:spPr>
            <a:ln w="9525" cap="flat" cmpd="sng" algn="ctr">
              <a:solidFill>
                <a:schemeClr val="tx1">
                  <a:lumMod val="15000"/>
                  <a:lumOff val="85000"/>
                </a:schemeClr>
              </a:solidFill>
              <a:round/>
            </a:ln>
            <a:effectLst/>
          </c:spPr>
        </c:majorGridlines>
        <c:numFmt formatCode="_(&quot;RD$&quot;* #,##0.00_);_(&quot;RD$&quot;* \(#,##0.00\);_(&quot;RD$&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DO"/>
          </a:p>
        </c:txPr>
        <c:crossAx val="3025017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DO"/>
          </a:p>
        </c:txPr>
      </c:dTable>
      <c:spPr>
        <a:noFill/>
        <a:ln>
          <a:noFill/>
        </a:ln>
        <a:effectLst/>
      </c:spPr>
    </c:plotArea>
    <c:plotVisOnly val="1"/>
    <c:dispBlanksAs val="gap"/>
    <c:showDLblsOverMax val="0"/>
  </c:chart>
  <c:spPr>
    <a:noFill/>
    <a:ln>
      <a:noFill/>
    </a:ln>
    <a:effectLst/>
  </c:spPr>
  <c:txPr>
    <a:bodyPr/>
    <a:lstStyle/>
    <a:p>
      <a:pPr>
        <a:defRPr/>
      </a:pPr>
      <a:endParaRPr lang="es-D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rgbClr val="002060"/>
                </a:solidFill>
                <a:latin typeface="+mn-lt"/>
                <a:ea typeface="+mn-ea"/>
                <a:cs typeface="+mn-cs"/>
              </a:defRPr>
            </a:pPr>
            <a:r>
              <a:rPr lang="es-DO">
                <a:solidFill>
                  <a:srgbClr val="002060"/>
                </a:solidFill>
              </a:rPr>
              <a:t>COMPOSICIÓN DE LA CARTERA </a:t>
            </a:r>
            <a:endParaRPr lang="en-US">
              <a:solidFill>
                <a:srgbClr val="002060"/>
              </a:solidFill>
            </a:endParaRPr>
          </a:p>
        </c:rich>
      </c:tx>
      <c:layout>
        <c:manualLayout>
          <c:xMode val="edge"/>
          <c:yMode val="edge"/>
          <c:x val="7.9853654656801033E-4"/>
          <c:y val="3.7884767166535126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rgbClr val="002060"/>
              </a:solidFill>
              <a:latin typeface="+mn-lt"/>
              <a:ea typeface="+mn-ea"/>
              <a:cs typeface="+mn-cs"/>
            </a:defRPr>
          </a:pPr>
          <a:endParaRPr lang="es-D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CARTERA</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63F7-4540-AA46-CD48BD236326}"/>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63F7-4540-AA46-CD48BD236326}"/>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DO"/>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DO"/>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RIESGOS GENERALES</c:v>
                </c:pt>
                <c:pt idx="1">
                  <c:v>SEGUROS DE PERSONAS</c:v>
                </c:pt>
              </c:strCache>
            </c:strRef>
          </c:cat>
          <c:val>
            <c:numRef>
              <c:f>Hoja1!$B$2:$B$3</c:f>
              <c:numCache>
                <c:formatCode>_("RD$"* #,##0.00_);_("RD$"* \(#,##0.00\);_("RD$"* "-"??_);_(@_)</c:formatCode>
                <c:ptCount val="2"/>
                <c:pt idx="0">
                  <c:v>69008345</c:v>
                </c:pt>
                <c:pt idx="1">
                  <c:v>83480149</c:v>
                </c:pt>
              </c:numCache>
            </c:numRef>
          </c:val>
          <c:extLst xmlns:c16r2="http://schemas.microsoft.com/office/drawing/2015/06/chart">
            <c:ext xmlns:c16="http://schemas.microsoft.com/office/drawing/2014/chart" uri="{C3380CC4-5D6E-409C-BE32-E72D297353CC}">
              <c16:uniqueId val="{00000004-63F7-4540-AA46-CD48BD236326}"/>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D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0.53631</cdr:x>
      <cdr:y>0.43617</cdr:y>
    </cdr:from>
    <cdr:to>
      <cdr:x>0.57385</cdr:x>
      <cdr:y>0.54229</cdr:y>
    </cdr:to>
    <cdr:sp macro="" textlink="">
      <cdr:nvSpPr>
        <cdr:cNvPr id="2" name="CuadroTexto 1"/>
        <cdr:cNvSpPr txBox="1"/>
      </cdr:nvSpPr>
      <cdr:spPr>
        <a:xfrm xmlns:a="http://schemas.openxmlformats.org/drawingml/2006/main">
          <a:off x="6071673" y="1905529"/>
          <a:ext cx="425003" cy="4636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DO" sz="1100" dirty="0"/>
        </a:p>
      </cdr:txBody>
    </cdr:sp>
  </cdr:relSizeAnchor>
  <cdr:relSizeAnchor xmlns:cdr="http://schemas.openxmlformats.org/drawingml/2006/chartDrawing">
    <cdr:from>
      <cdr:x>0.52721</cdr:x>
      <cdr:y>0.41546</cdr:y>
    </cdr:from>
    <cdr:to>
      <cdr:x>0.58068</cdr:x>
      <cdr:y>0.5</cdr:y>
    </cdr:to>
    <cdr:sp macro="" textlink="">
      <cdr:nvSpPr>
        <cdr:cNvPr id="3" name="CuadroTexto 2"/>
        <cdr:cNvSpPr txBox="1"/>
      </cdr:nvSpPr>
      <cdr:spPr>
        <a:xfrm xmlns:a="http://schemas.openxmlformats.org/drawingml/2006/main">
          <a:off x="5968642" y="1815068"/>
          <a:ext cx="605307"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DO" sz="1800" dirty="0" smtClean="0"/>
            <a:t>92%</a:t>
          </a:r>
          <a:endParaRPr lang="es-DO"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CA773-63D8-480B-A03D-D754CA32E22C}" type="datetimeFigureOut">
              <a:rPr lang="es-DO" smtClean="0"/>
              <a:t>25/04/2018</a:t>
            </a:fld>
            <a:endParaRPr lang="es-D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0F5DE-E86F-4453-AC8A-CABCF7BB173F}" type="slidenum">
              <a:rPr lang="es-DO" smtClean="0"/>
              <a:t>‹Nº›</a:t>
            </a:fld>
            <a:endParaRPr lang="es-DO"/>
          </a:p>
        </p:txBody>
      </p:sp>
    </p:spTree>
    <p:extLst>
      <p:ext uri="{BB962C8B-B14F-4D97-AF65-F5344CB8AC3E}">
        <p14:creationId xmlns:p14="http://schemas.microsoft.com/office/powerpoint/2010/main" val="2295680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236760F9-640A-4C34-86A1-388D5F14F66B}" type="datetimeFigureOut">
              <a:rPr lang="es-DO" smtClean="0"/>
              <a:t>25/04/2018</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6AFDA6E1-60EF-490B-9D11-FBA643A148C6}" type="slidenum">
              <a:rPr lang="es-DO" smtClean="0"/>
              <a:t>‹Nº›</a:t>
            </a:fld>
            <a:endParaRPr lang="es-DO"/>
          </a:p>
        </p:txBody>
      </p:sp>
    </p:spTree>
    <p:extLst>
      <p:ext uri="{BB962C8B-B14F-4D97-AF65-F5344CB8AC3E}">
        <p14:creationId xmlns:p14="http://schemas.microsoft.com/office/powerpoint/2010/main" val="397500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36760F9-640A-4C34-86A1-388D5F14F66B}" type="datetimeFigureOut">
              <a:rPr lang="es-DO" smtClean="0"/>
              <a:t>25/04/2018</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6AFDA6E1-60EF-490B-9D11-FBA643A148C6}" type="slidenum">
              <a:rPr lang="es-DO" smtClean="0"/>
              <a:t>‹Nº›</a:t>
            </a:fld>
            <a:endParaRPr lang="es-DO"/>
          </a:p>
        </p:txBody>
      </p:sp>
    </p:spTree>
    <p:extLst>
      <p:ext uri="{BB962C8B-B14F-4D97-AF65-F5344CB8AC3E}">
        <p14:creationId xmlns:p14="http://schemas.microsoft.com/office/powerpoint/2010/main" val="1911440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36760F9-640A-4C34-86A1-388D5F14F66B}" type="datetimeFigureOut">
              <a:rPr lang="es-DO" smtClean="0"/>
              <a:t>25/04/2018</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6AFDA6E1-60EF-490B-9D11-FBA643A148C6}" type="slidenum">
              <a:rPr lang="es-DO" smtClean="0"/>
              <a:t>‹Nº›</a:t>
            </a:fld>
            <a:endParaRPr lang="es-DO"/>
          </a:p>
        </p:txBody>
      </p:sp>
    </p:spTree>
    <p:extLst>
      <p:ext uri="{BB962C8B-B14F-4D97-AF65-F5344CB8AC3E}">
        <p14:creationId xmlns:p14="http://schemas.microsoft.com/office/powerpoint/2010/main" val="129667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36760F9-640A-4C34-86A1-388D5F14F66B}" type="datetimeFigureOut">
              <a:rPr lang="es-DO" smtClean="0"/>
              <a:t>25/04/2018</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6AFDA6E1-60EF-490B-9D11-FBA643A148C6}" type="slidenum">
              <a:rPr lang="es-DO" smtClean="0"/>
              <a:t>‹Nº›</a:t>
            </a:fld>
            <a:endParaRPr lang="es-DO"/>
          </a:p>
        </p:txBody>
      </p:sp>
    </p:spTree>
    <p:extLst>
      <p:ext uri="{BB962C8B-B14F-4D97-AF65-F5344CB8AC3E}">
        <p14:creationId xmlns:p14="http://schemas.microsoft.com/office/powerpoint/2010/main" val="176417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36760F9-640A-4C34-86A1-388D5F14F66B}" type="datetimeFigureOut">
              <a:rPr lang="es-DO" smtClean="0"/>
              <a:t>25/04/2018</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6AFDA6E1-60EF-490B-9D11-FBA643A148C6}" type="slidenum">
              <a:rPr lang="es-DO" smtClean="0"/>
              <a:t>‹Nº›</a:t>
            </a:fld>
            <a:endParaRPr lang="es-D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62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36760F9-640A-4C34-86A1-388D5F14F66B}" type="datetimeFigureOut">
              <a:rPr lang="es-DO" smtClean="0"/>
              <a:t>25/04/2018</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6AFDA6E1-60EF-490B-9D11-FBA643A148C6}" type="slidenum">
              <a:rPr lang="es-DO" smtClean="0"/>
              <a:t>‹Nº›</a:t>
            </a:fld>
            <a:endParaRPr lang="es-DO"/>
          </a:p>
        </p:txBody>
      </p:sp>
    </p:spTree>
    <p:extLst>
      <p:ext uri="{BB962C8B-B14F-4D97-AF65-F5344CB8AC3E}">
        <p14:creationId xmlns:p14="http://schemas.microsoft.com/office/powerpoint/2010/main" val="330607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36760F9-640A-4C34-86A1-388D5F14F66B}" type="datetimeFigureOut">
              <a:rPr lang="es-DO" smtClean="0"/>
              <a:t>25/04/2018</a:t>
            </a:fld>
            <a:endParaRPr lang="es-DO"/>
          </a:p>
        </p:txBody>
      </p:sp>
      <p:sp>
        <p:nvSpPr>
          <p:cNvPr id="8" name="Footer Placeholder 7"/>
          <p:cNvSpPr>
            <a:spLocks noGrp="1"/>
          </p:cNvSpPr>
          <p:nvPr>
            <p:ph type="ftr" sz="quarter" idx="11"/>
          </p:nvPr>
        </p:nvSpPr>
        <p:spPr/>
        <p:txBody>
          <a:bodyPr/>
          <a:lstStyle/>
          <a:p>
            <a:endParaRPr lang="es-DO"/>
          </a:p>
        </p:txBody>
      </p:sp>
      <p:sp>
        <p:nvSpPr>
          <p:cNvPr id="9" name="Slide Number Placeholder 8"/>
          <p:cNvSpPr>
            <a:spLocks noGrp="1"/>
          </p:cNvSpPr>
          <p:nvPr>
            <p:ph type="sldNum" sz="quarter" idx="12"/>
          </p:nvPr>
        </p:nvSpPr>
        <p:spPr/>
        <p:txBody>
          <a:bodyPr/>
          <a:lstStyle/>
          <a:p>
            <a:fld id="{6AFDA6E1-60EF-490B-9D11-FBA643A148C6}" type="slidenum">
              <a:rPr lang="es-DO" smtClean="0"/>
              <a:t>‹Nº›</a:t>
            </a:fld>
            <a:endParaRPr lang="es-DO"/>
          </a:p>
        </p:txBody>
      </p:sp>
    </p:spTree>
    <p:extLst>
      <p:ext uri="{BB962C8B-B14F-4D97-AF65-F5344CB8AC3E}">
        <p14:creationId xmlns:p14="http://schemas.microsoft.com/office/powerpoint/2010/main" val="22010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36760F9-640A-4C34-86A1-388D5F14F66B}" type="datetimeFigureOut">
              <a:rPr lang="es-DO" smtClean="0"/>
              <a:t>25/04/2018</a:t>
            </a:fld>
            <a:endParaRPr lang="es-DO"/>
          </a:p>
        </p:txBody>
      </p:sp>
      <p:sp>
        <p:nvSpPr>
          <p:cNvPr id="4" name="Footer Placeholder 3"/>
          <p:cNvSpPr>
            <a:spLocks noGrp="1"/>
          </p:cNvSpPr>
          <p:nvPr>
            <p:ph type="ftr" sz="quarter" idx="11"/>
          </p:nvPr>
        </p:nvSpPr>
        <p:spPr/>
        <p:txBody>
          <a:bodyPr/>
          <a:lstStyle/>
          <a:p>
            <a:endParaRPr lang="es-DO"/>
          </a:p>
        </p:txBody>
      </p:sp>
      <p:sp>
        <p:nvSpPr>
          <p:cNvPr id="5" name="Slide Number Placeholder 4"/>
          <p:cNvSpPr>
            <a:spLocks noGrp="1"/>
          </p:cNvSpPr>
          <p:nvPr>
            <p:ph type="sldNum" sz="quarter" idx="12"/>
          </p:nvPr>
        </p:nvSpPr>
        <p:spPr/>
        <p:txBody>
          <a:bodyPr/>
          <a:lstStyle/>
          <a:p>
            <a:fld id="{6AFDA6E1-60EF-490B-9D11-FBA643A148C6}" type="slidenum">
              <a:rPr lang="es-DO" smtClean="0"/>
              <a:t>‹Nº›</a:t>
            </a:fld>
            <a:endParaRPr lang="es-DO"/>
          </a:p>
        </p:txBody>
      </p:sp>
    </p:spTree>
    <p:extLst>
      <p:ext uri="{BB962C8B-B14F-4D97-AF65-F5344CB8AC3E}">
        <p14:creationId xmlns:p14="http://schemas.microsoft.com/office/powerpoint/2010/main" val="216734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36760F9-640A-4C34-86A1-388D5F14F66B}" type="datetimeFigureOut">
              <a:rPr lang="es-DO" smtClean="0"/>
              <a:t>25/04/2018</a:t>
            </a:fld>
            <a:endParaRPr lang="es-DO"/>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DO"/>
          </a:p>
        </p:txBody>
      </p:sp>
      <p:sp>
        <p:nvSpPr>
          <p:cNvPr id="9" name="Slide Number Placeholder 8"/>
          <p:cNvSpPr>
            <a:spLocks noGrp="1"/>
          </p:cNvSpPr>
          <p:nvPr>
            <p:ph type="sldNum" sz="quarter" idx="12"/>
          </p:nvPr>
        </p:nvSpPr>
        <p:spPr/>
        <p:txBody>
          <a:bodyPr/>
          <a:lstStyle/>
          <a:p>
            <a:fld id="{6AFDA6E1-60EF-490B-9D11-FBA643A148C6}" type="slidenum">
              <a:rPr lang="es-DO" smtClean="0"/>
              <a:t>‹Nº›</a:t>
            </a:fld>
            <a:endParaRPr lang="es-DO"/>
          </a:p>
        </p:txBody>
      </p:sp>
    </p:spTree>
    <p:extLst>
      <p:ext uri="{BB962C8B-B14F-4D97-AF65-F5344CB8AC3E}">
        <p14:creationId xmlns:p14="http://schemas.microsoft.com/office/powerpoint/2010/main" val="356875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36760F9-640A-4C34-86A1-388D5F14F66B}" type="datetimeFigureOut">
              <a:rPr lang="es-DO" smtClean="0"/>
              <a:t>25/04/2018</a:t>
            </a:fld>
            <a:endParaRPr lang="es-DO"/>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DO"/>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AFDA6E1-60EF-490B-9D11-FBA643A148C6}" type="slidenum">
              <a:rPr lang="es-DO" smtClean="0"/>
              <a:t>‹Nº›</a:t>
            </a:fld>
            <a:endParaRPr lang="es-DO"/>
          </a:p>
        </p:txBody>
      </p:sp>
    </p:spTree>
    <p:extLst>
      <p:ext uri="{BB962C8B-B14F-4D97-AF65-F5344CB8AC3E}">
        <p14:creationId xmlns:p14="http://schemas.microsoft.com/office/powerpoint/2010/main" val="204129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36760F9-640A-4C34-86A1-388D5F14F66B}" type="datetimeFigureOut">
              <a:rPr lang="es-DO" smtClean="0"/>
              <a:t>25/04/2018</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6AFDA6E1-60EF-490B-9D11-FBA643A148C6}" type="slidenum">
              <a:rPr lang="es-DO" smtClean="0"/>
              <a:t>‹Nº›</a:t>
            </a:fld>
            <a:endParaRPr lang="es-DO"/>
          </a:p>
        </p:txBody>
      </p:sp>
    </p:spTree>
    <p:extLst>
      <p:ext uri="{BB962C8B-B14F-4D97-AF65-F5344CB8AC3E}">
        <p14:creationId xmlns:p14="http://schemas.microsoft.com/office/powerpoint/2010/main" val="209400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0" t="-10000" b="55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36760F9-640A-4C34-86A1-388D5F14F66B}" type="datetimeFigureOut">
              <a:rPr lang="es-DO" smtClean="0"/>
              <a:t>25/04/2018</a:t>
            </a:fld>
            <a:endParaRPr lang="es-DO"/>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DO"/>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AFDA6E1-60EF-490B-9D11-FBA643A148C6}" type="slidenum">
              <a:rPr lang="es-DO" smtClean="0"/>
              <a:t>‹Nº›</a:t>
            </a:fld>
            <a:endParaRPr lang="es-DO"/>
          </a:p>
        </p:txBody>
      </p:sp>
    </p:spTree>
    <p:extLst>
      <p:ext uri="{BB962C8B-B14F-4D97-AF65-F5344CB8AC3E}">
        <p14:creationId xmlns:p14="http://schemas.microsoft.com/office/powerpoint/2010/main" val="3352804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097280" y="1843314"/>
            <a:ext cx="9985898" cy="2481798"/>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s-ES" sz="6000" b="1" spc="0" dirty="0">
                <a:ln/>
                <a:solidFill>
                  <a:schemeClr val="accent3"/>
                </a:solidFill>
              </a:rPr>
              <a:t>Presentación Corporativa</a:t>
            </a:r>
            <a:endParaRPr lang="es-DO" sz="6000" b="1" spc="0" dirty="0">
              <a:ln/>
              <a:solidFill>
                <a:schemeClr val="accent3"/>
              </a:solidFill>
            </a:endParaRPr>
          </a:p>
        </p:txBody>
      </p:sp>
      <p:sp>
        <p:nvSpPr>
          <p:cNvPr id="3" name="Footer Placeholder 4"/>
          <p:cNvSpPr>
            <a:spLocks noGrp="1"/>
          </p:cNvSpPr>
          <p:nvPr>
            <p:ph type="ftr" sz="quarter" idx="4294967295"/>
          </p:nvPr>
        </p:nvSpPr>
        <p:spPr>
          <a:xfrm>
            <a:off x="0" y="6492875"/>
            <a:ext cx="12085983" cy="365125"/>
          </a:xfrm>
          <a:prstGeom prst="rect">
            <a:avLst/>
          </a:prstGeom>
        </p:spPr>
        <p:txBody>
          <a:bodyPr vert="horz" lIns="91440" tIns="45720" rIns="91440" bIns="45720" rtlCol="0" anchor="ctr"/>
          <a:lstStyle>
            <a:lvl1pPr algn="ctr">
              <a:defRPr sz="1100" b="1" cap="all" baseline="0">
                <a:solidFill>
                  <a:schemeClr val="bg1"/>
                </a:solidFill>
              </a:defRPr>
            </a:lvl1pPr>
          </a:lstStyle>
          <a:p>
            <a:r>
              <a:rPr lang="es-DO" dirty="0"/>
              <a:t>C/ Fco. Prats Ramírez No. 660, Suite A-2, El Millón, Sto. Dgo., Rep. Dom. * C/ Enriquillo No. 13, Pueblo Nuevo, Santiago *Ave. San Vicente de Paul, Plaza Caribbean Mall, Local 305 Palmas de Alma Rosa, Sto. Dgo. Este. * Teléfono: 809-683-6830 / info@franciscocapellan.con / fcapellan@franciscocapellan.com / www.franciscocapellan.com</a:t>
            </a:r>
            <a:r>
              <a:rPr lang="es-DO" u="sng" dirty="0"/>
              <a:t> / </a:t>
            </a:r>
            <a:r>
              <a:rPr lang="es-DO" dirty="0"/>
              <a:t>RNC: 122017666</a:t>
            </a:r>
          </a:p>
        </p:txBody>
      </p:sp>
    </p:spTree>
    <p:extLst>
      <p:ext uri="{BB962C8B-B14F-4D97-AF65-F5344CB8AC3E}">
        <p14:creationId xmlns:p14="http://schemas.microsoft.com/office/powerpoint/2010/main" val="3810381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Marcador de contenido 19"/>
          <p:cNvGraphicFramePr>
            <a:graphicFrameLocks noGrp="1"/>
          </p:cNvGraphicFramePr>
          <p:nvPr>
            <p:ph idx="1"/>
            <p:extLst>
              <p:ext uri="{D42A27DB-BD31-4B8C-83A1-F6EECF244321}">
                <p14:modId xmlns:p14="http://schemas.microsoft.com/office/powerpoint/2010/main" val="2775902432"/>
              </p:ext>
            </p:extLst>
          </p:nvPr>
        </p:nvGraphicFramePr>
        <p:xfrm>
          <a:off x="1096963" y="2008909"/>
          <a:ext cx="10058400" cy="3860079"/>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4"/>
          <p:cNvSpPr>
            <a:spLocks noGrp="1"/>
          </p:cNvSpPr>
          <p:nvPr>
            <p:ph type="ftr" sz="quarter" idx="4294967295"/>
          </p:nvPr>
        </p:nvSpPr>
        <p:spPr>
          <a:xfrm>
            <a:off x="0" y="6492875"/>
            <a:ext cx="12085983" cy="365125"/>
          </a:xfrm>
          <a:prstGeom prst="rect">
            <a:avLst/>
          </a:prstGeom>
        </p:spPr>
        <p:txBody>
          <a:bodyPr vert="horz" lIns="91440" tIns="45720" rIns="91440" bIns="45720" rtlCol="0" anchor="ctr"/>
          <a:lstStyle>
            <a:lvl1pPr algn="ctr">
              <a:defRPr sz="1100" b="1" cap="all" baseline="0">
                <a:solidFill>
                  <a:schemeClr val="bg1"/>
                </a:solidFill>
              </a:defRPr>
            </a:lvl1pPr>
          </a:lstStyle>
          <a:p>
            <a:r>
              <a:rPr lang="es-DO" dirty="0"/>
              <a:t>C/ Fco. Prats Ramírez No. 660, Suite A-2, El Millón, Sto. Dgo., Rep. Dom. * C/ Enriquillo No. 13, Pueblo Nuevo, Santiago *Ave. San Vicente de Paul, Plaza Caribbean Mall, Local 305 Palmas de Alma Rosa, Sto. Dgo. Este. * Teléfono: 809-683-6830 / info@franciscocapellan.con / fcapellan@franciscocapellan.com / www.franciscocapellan.com</a:t>
            </a:r>
            <a:r>
              <a:rPr lang="es-DO" u="sng" dirty="0"/>
              <a:t> / </a:t>
            </a:r>
            <a:r>
              <a:rPr lang="es-DO" dirty="0"/>
              <a:t>RNC: 122017666</a:t>
            </a:r>
          </a:p>
        </p:txBody>
      </p:sp>
    </p:spTree>
    <p:extLst>
      <p:ext uri="{BB962C8B-B14F-4D97-AF65-F5344CB8AC3E}">
        <p14:creationId xmlns:p14="http://schemas.microsoft.com/office/powerpoint/2010/main" val="299447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5680" y="711201"/>
            <a:ext cx="10281920" cy="1262742"/>
          </a:xfrm>
        </p:spPr>
        <p:txBody>
          <a:bodyPr>
            <a:noAutofit/>
          </a:bodyPr>
          <a:lstStyle/>
          <a:p>
            <a:r>
              <a:rPr lang="es-DO" sz="4500" b="1" dirty="0"/>
              <a:t>PREMIOS Y </a:t>
            </a:r>
            <a:br>
              <a:rPr lang="es-DO" sz="4500" b="1" dirty="0"/>
            </a:br>
            <a:r>
              <a:rPr lang="es-DO" sz="4500" b="1" dirty="0"/>
              <a:t>RECONOCIMIENTOS 2017</a:t>
            </a:r>
          </a:p>
        </p:txBody>
      </p:sp>
      <p:sp>
        <p:nvSpPr>
          <p:cNvPr id="3" name="Marcador de contenido 2"/>
          <p:cNvSpPr>
            <a:spLocks noGrp="1"/>
          </p:cNvSpPr>
          <p:nvPr>
            <p:ph idx="1"/>
          </p:nvPr>
        </p:nvSpPr>
        <p:spPr>
          <a:xfrm>
            <a:off x="6136640" y="3142211"/>
            <a:ext cx="5892437" cy="2688245"/>
          </a:xfrm>
        </p:spPr>
        <p:txBody>
          <a:bodyPr/>
          <a:lstStyle/>
          <a:p>
            <a:pPr>
              <a:buFont typeface="Wingdings" panose="05000000000000000000" pitchFamily="2" charset="2"/>
              <a:buChar char="Ø"/>
            </a:pPr>
            <a:endParaRPr lang="es-DO" dirty="0"/>
          </a:p>
          <a:p>
            <a:pPr algn="ctr">
              <a:buFont typeface="Wingdings" panose="05000000000000000000" pitchFamily="2" charset="2"/>
              <a:buChar char="Ø"/>
            </a:pPr>
            <a:r>
              <a:rPr lang="es-DO" dirty="0"/>
              <a:t> Posición No. </a:t>
            </a:r>
            <a:r>
              <a:rPr lang="es-DO" dirty="0" smtClean="0"/>
              <a:t>69 de 1145 corredores registrados</a:t>
            </a:r>
          </a:p>
          <a:p>
            <a:pPr algn="ctr">
              <a:buFont typeface="Wingdings" panose="05000000000000000000" pitchFamily="2" charset="2"/>
              <a:buChar char="Ø"/>
            </a:pPr>
            <a:r>
              <a:rPr lang="es-DO" dirty="0" smtClean="0"/>
              <a:t>Rankin </a:t>
            </a:r>
            <a:r>
              <a:rPr lang="es-DO" dirty="0"/>
              <a:t>de Corredores de Seguros </a:t>
            </a:r>
            <a:r>
              <a:rPr lang="es-DO" dirty="0" smtClean="0"/>
              <a:t>a </a:t>
            </a:r>
            <a:r>
              <a:rPr lang="es-DO" dirty="0"/>
              <a:t>nivel nacional</a:t>
            </a:r>
          </a:p>
          <a:p>
            <a:pPr algn="ctr">
              <a:buFont typeface="Wingdings" panose="05000000000000000000" pitchFamily="2" charset="2"/>
              <a:buChar char="Ø"/>
            </a:pPr>
            <a:r>
              <a:rPr lang="es-DO" dirty="0"/>
              <a:t>Año 2017</a:t>
            </a:r>
          </a:p>
          <a:p>
            <a:pPr marL="0" indent="0">
              <a:buNone/>
            </a:pPr>
            <a:endParaRPr lang="es-DO" dirty="0"/>
          </a:p>
        </p:txBody>
      </p:sp>
      <p:cxnSp>
        <p:nvCxnSpPr>
          <p:cNvPr id="5" name="Conector recto 4"/>
          <p:cNvCxnSpPr/>
          <p:nvPr/>
        </p:nvCxnSpPr>
        <p:spPr>
          <a:xfrm>
            <a:off x="995680" y="2119086"/>
            <a:ext cx="10160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32688" y="6492875"/>
            <a:ext cx="12085983" cy="365125"/>
          </a:xfrm>
          <a:prstGeom prst="rect">
            <a:avLst/>
          </a:prstGeom>
        </p:spPr>
        <p:txBody>
          <a:bodyPr vert="horz" lIns="91440" tIns="45720" rIns="91440" bIns="45720" rtlCol="0" anchor="ctr"/>
          <a:lstStyle>
            <a:lvl1pPr algn="ctr">
              <a:defRPr sz="1100" b="1" cap="all" baseline="0">
                <a:solidFill>
                  <a:schemeClr val="bg1"/>
                </a:solidFill>
              </a:defRPr>
            </a:lvl1pPr>
          </a:lstStyle>
          <a:p>
            <a:r>
              <a:rPr lang="es-DO" dirty="0"/>
              <a:t>C/ Fco. Prats Ramírez No. 660, Suite A-2, El Millón, Sto. Dgo., Rep. Dom. * C/ Enriquillo No. 13, Pueblo Nuevo, Santiago *Ave. San Vicente de Paul, Plaza Caribbean Mall, Local 305 Palmas de Alma Rosa, Sto. Dgo. Este. * Teléfono: 809-683-6830 / info@franciscocapellan.con / fcapellan@franciscocapellan.com / www.franciscocapellan.com</a:t>
            </a:r>
            <a:r>
              <a:rPr lang="es-DO" u="sng" dirty="0"/>
              <a:t> / </a:t>
            </a:r>
            <a:r>
              <a:rPr lang="es-DO" dirty="0"/>
              <a:t>RNC: 122017666</a:t>
            </a:r>
          </a:p>
        </p:txBody>
      </p:sp>
      <p:pic>
        <p:nvPicPr>
          <p:cNvPr id="9" name="Imagen 8">
            <a:extLst>
              <a:ext uri="{FF2B5EF4-FFF2-40B4-BE49-F238E27FC236}">
                <a16:creationId xmlns:a16="http://schemas.microsoft.com/office/drawing/2014/main" xmlns="" id="{44929C5B-7A91-4105-9F63-5A1E365C61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7374" y="2781506"/>
            <a:ext cx="4159785" cy="2527069"/>
          </a:xfrm>
          <a:prstGeom prst="rect">
            <a:avLst/>
          </a:prstGeom>
        </p:spPr>
      </p:pic>
    </p:spTree>
    <p:extLst>
      <p:ext uri="{BB962C8B-B14F-4D97-AF65-F5344CB8AC3E}">
        <p14:creationId xmlns:p14="http://schemas.microsoft.com/office/powerpoint/2010/main" val="32108376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5680" y="711201"/>
            <a:ext cx="10281920" cy="1262742"/>
          </a:xfrm>
        </p:spPr>
        <p:txBody>
          <a:bodyPr>
            <a:noAutofit/>
          </a:bodyPr>
          <a:lstStyle/>
          <a:p>
            <a:r>
              <a:rPr lang="es-DO" sz="4500" b="1" dirty="0"/>
              <a:t>PREMIOS Y </a:t>
            </a:r>
            <a:br>
              <a:rPr lang="es-DO" sz="4500" b="1" dirty="0"/>
            </a:br>
            <a:r>
              <a:rPr lang="es-DO" sz="4500" b="1" dirty="0"/>
              <a:t>RECONOCIMIENTOS 2017</a:t>
            </a:r>
          </a:p>
        </p:txBody>
      </p:sp>
      <p:sp>
        <p:nvSpPr>
          <p:cNvPr id="3" name="Marcador de contenido 2"/>
          <p:cNvSpPr>
            <a:spLocks noGrp="1"/>
          </p:cNvSpPr>
          <p:nvPr>
            <p:ph idx="1"/>
          </p:nvPr>
        </p:nvSpPr>
        <p:spPr>
          <a:xfrm>
            <a:off x="7049192" y="3109025"/>
            <a:ext cx="3921499" cy="2934636"/>
          </a:xfrm>
        </p:spPr>
        <p:txBody>
          <a:bodyPr/>
          <a:lstStyle/>
          <a:p>
            <a:pPr algn="ctr">
              <a:buFont typeface="Wingdings" panose="05000000000000000000" pitchFamily="2" charset="2"/>
              <a:buChar char="Ø"/>
            </a:pPr>
            <a:r>
              <a:rPr lang="es-DO" dirty="0"/>
              <a:t> Participación Convención Seguros Pepin  </a:t>
            </a:r>
          </a:p>
          <a:p>
            <a:pPr algn="ctr">
              <a:buFont typeface="Wingdings" panose="05000000000000000000" pitchFamily="2" charset="2"/>
              <a:buChar char="Ø"/>
            </a:pPr>
            <a:r>
              <a:rPr lang="es-DO" dirty="0"/>
              <a:t> Medellín, Colombia  2017</a:t>
            </a:r>
          </a:p>
          <a:p>
            <a:pPr marL="0" indent="0">
              <a:buNone/>
            </a:pPr>
            <a:endParaRPr lang="es-DO" dirty="0"/>
          </a:p>
        </p:txBody>
      </p:sp>
      <p:cxnSp>
        <p:nvCxnSpPr>
          <p:cNvPr id="5" name="Conector recto 4"/>
          <p:cNvCxnSpPr/>
          <p:nvPr/>
        </p:nvCxnSpPr>
        <p:spPr>
          <a:xfrm>
            <a:off x="995680" y="2119086"/>
            <a:ext cx="10160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32688" y="6492875"/>
            <a:ext cx="12085983" cy="365125"/>
          </a:xfrm>
          <a:prstGeom prst="rect">
            <a:avLst/>
          </a:prstGeom>
        </p:spPr>
        <p:txBody>
          <a:bodyPr vert="horz" lIns="91440" tIns="45720" rIns="91440" bIns="45720" rtlCol="0" anchor="ctr"/>
          <a:lstStyle>
            <a:lvl1pPr algn="ctr">
              <a:defRPr sz="1100" b="1" cap="all" baseline="0">
                <a:solidFill>
                  <a:schemeClr val="bg1"/>
                </a:solidFill>
              </a:defRPr>
            </a:lvl1pPr>
          </a:lstStyle>
          <a:p>
            <a:r>
              <a:rPr lang="es-DO" dirty="0"/>
              <a:t>C/ Fco. Prats Ramírez No. 660, Suite A-2, El Millón, Sto. Dgo., Rep. Dom. * C/ Enriquillo No. 13, Pueblo Nuevo, Santiago *Ave. San Vicente de Paul, Plaza Caribbean Mall, Local 305 Palmas de Alma Rosa, Sto. Dgo. Este. * Teléfono: 809-683-6830 / info@franciscocapellan.con / fcapellan@franciscocapellan.com / www.franciscocapellan.com</a:t>
            </a:r>
            <a:r>
              <a:rPr lang="es-DO" u="sng" dirty="0"/>
              <a:t> / </a:t>
            </a:r>
            <a:r>
              <a:rPr lang="es-DO" dirty="0"/>
              <a:t>RNC: 122017666</a:t>
            </a:r>
          </a:p>
        </p:txBody>
      </p:sp>
      <p:pic>
        <p:nvPicPr>
          <p:cNvPr id="7" name="Imagen 6">
            <a:extLst>
              <a:ext uri="{FF2B5EF4-FFF2-40B4-BE49-F238E27FC236}">
                <a16:creationId xmlns:a16="http://schemas.microsoft.com/office/drawing/2014/main" xmlns="" id="{705D2488-D71E-4416-8AD3-8A33430DC8C2}"/>
              </a:ext>
            </a:extLst>
          </p:cNvPr>
          <p:cNvPicPr>
            <a:picLocks noChangeAspect="1"/>
          </p:cNvPicPr>
          <p:nvPr/>
        </p:nvPicPr>
        <p:blipFill>
          <a:blip r:embed="rId2"/>
          <a:stretch>
            <a:fillRect/>
          </a:stretch>
        </p:blipFill>
        <p:spPr>
          <a:xfrm rot="16200000">
            <a:off x="2090318" y="1008676"/>
            <a:ext cx="3346133" cy="5948681"/>
          </a:xfrm>
          <a:prstGeom prst="rect">
            <a:avLst/>
          </a:prstGeom>
        </p:spPr>
      </p:pic>
    </p:spTree>
    <p:extLst>
      <p:ext uri="{BB962C8B-B14F-4D97-AF65-F5344CB8AC3E}">
        <p14:creationId xmlns:p14="http://schemas.microsoft.com/office/powerpoint/2010/main" val="1903174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5680" y="711201"/>
            <a:ext cx="10281920" cy="1262742"/>
          </a:xfrm>
        </p:spPr>
        <p:txBody>
          <a:bodyPr>
            <a:noAutofit/>
          </a:bodyPr>
          <a:lstStyle/>
          <a:p>
            <a:r>
              <a:rPr lang="es-DO" sz="4500" b="1" dirty="0"/>
              <a:t>PREMIOS Y </a:t>
            </a:r>
            <a:br>
              <a:rPr lang="es-DO" sz="4500" b="1" dirty="0"/>
            </a:br>
            <a:r>
              <a:rPr lang="es-DO" sz="4500" b="1" dirty="0"/>
              <a:t>RECONOCIMIENTOS 2017</a:t>
            </a:r>
          </a:p>
        </p:txBody>
      </p:sp>
      <p:sp>
        <p:nvSpPr>
          <p:cNvPr id="3" name="Marcador de contenido 2"/>
          <p:cNvSpPr>
            <a:spLocks noGrp="1"/>
          </p:cNvSpPr>
          <p:nvPr>
            <p:ph idx="1"/>
          </p:nvPr>
        </p:nvSpPr>
        <p:spPr>
          <a:xfrm>
            <a:off x="3800239" y="3265031"/>
            <a:ext cx="6403836" cy="1936755"/>
          </a:xfrm>
        </p:spPr>
        <p:txBody>
          <a:bodyPr/>
          <a:lstStyle/>
          <a:p>
            <a:pPr algn="r">
              <a:buFont typeface="Wingdings" panose="05000000000000000000" pitchFamily="2" charset="2"/>
              <a:buChar char="Ø"/>
            </a:pPr>
            <a:r>
              <a:rPr lang="es-DO" dirty="0"/>
              <a:t> Reconocimiento ARS Universal   </a:t>
            </a:r>
          </a:p>
          <a:p>
            <a:pPr algn="r">
              <a:buFont typeface="Wingdings" panose="05000000000000000000" pitchFamily="2" charset="2"/>
              <a:buChar char="Ø"/>
            </a:pPr>
            <a:r>
              <a:rPr lang="es-DO" dirty="0"/>
              <a:t> Mayor Crecimiento de Prima  2017</a:t>
            </a:r>
          </a:p>
          <a:p>
            <a:pPr marL="0" indent="0">
              <a:buNone/>
            </a:pPr>
            <a:endParaRPr lang="es-DO" dirty="0"/>
          </a:p>
        </p:txBody>
      </p:sp>
      <p:cxnSp>
        <p:nvCxnSpPr>
          <p:cNvPr id="5" name="Conector recto 4"/>
          <p:cNvCxnSpPr/>
          <p:nvPr/>
        </p:nvCxnSpPr>
        <p:spPr>
          <a:xfrm>
            <a:off x="995680" y="2119086"/>
            <a:ext cx="10160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32688" y="6492875"/>
            <a:ext cx="12085983" cy="365125"/>
          </a:xfrm>
          <a:prstGeom prst="rect">
            <a:avLst/>
          </a:prstGeom>
        </p:spPr>
        <p:txBody>
          <a:bodyPr vert="horz" lIns="91440" tIns="45720" rIns="91440" bIns="45720" rtlCol="0" anchor="ctr"/>
          <a:lstStyle>
            <a:lvl1pPr algn="ctr">
              <a:defRPr sz="1100" b="1" cap="all" baseline="0">
                <a:solidFill>
                  <a:schemeClr val="bg1"/>
                </a:solidFill>
              </a:defRPr>
            </a:lvl1pPr>
          </a:lstStyle>
          <a:p>
            <a:r>
              <a:rPr lang="es-DO" dirty="0"/>
              <a:t>C/ Fco. Prats Ramírez No. 660, Suite A-2, El Millón, Sto. Dgo., Rep. Dom. * C/ Enriquillo No. 13, Pueblo Nuevo, Santiago *Ave. San Vicente de Paul, Plaza Caribbean Mall, Local 305 Palmas de Alma Rosa, Sto. Dgo. Este. * Teléfono: 809-683-6830 / info@franciscocapellan.con / fcapellan@franciscocapellan.com / www.franciscocapellan.com</a:t>
            </a:r>
            <a:r>
              <a:rPr lang="es-DO" u="sng" dirty="0"/>
              <a:t> / </a:t>
            </a:r>
            <a:r>
              <a:rPr lang="es-DO" dirty="0"/>
              <a:t>RNC: 122017666</a:t>
            </a:r>
          </a:p>
        </p:txBody>
      </p:sp>
      <p:pic>
        <p:nvPicPr>
          <p:cNvPr id="1026" name="A6515D43-81F4-41D3-994E-31A16B06B9C1" descr="A6515D43-81F4-41D3-994E-31A16B06B9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680" y="2388222"/>
            <a:ext cx="4812876" cy="321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9210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5680" y="711201"/>
            <a:ext cx="10281920" cy="1262742"/>
          </a:xfrm>
        </p:spPr>
        <p:txBody>
          <a:bodyPr>
            <a:noAutofit/>
          </a:bodyPr>
          <a:lstStyle/>
          <a:p>
            <a:r>
              <a:rPr lang="es-DO" sz="4500" b="1" dirty="0"/>
              <a:t>PREMIOS Y </a:t>
            </a:r>
            <a:br>
              <a:rPr lang="es-DO" sz="4500" b="1" dirty="0"/>
            </a:br>
            <a:r>
              <a:rPr lang="es-DO" sz="4500" b="1" dirty="0"/>
              <a:t>RECONOCIMIENTOS 2017</a:t>
            </a:r>
          </a:p>
        </p:txBody>
      </p:sp>
      <p:sp>
        <p:nvSpPr>
          <p:cNvPr id="3" name="Marcador de contenido 2"/>
          <p:cNvSpPr>
            <a:spLocks noGrp="1"/>
          </p:cNvSpPr>
          <p:nvPr>
            <p:ph idx="1"/>
          </p:nvPr>
        </p:nvSpPr>
        <p:spPr>
          <a:xfrm>
            <a:off x="2320773" y="3296992"/>
            <a:ext cx="8111114" cy="2572101"/>
          </a:xfrm>
        </p:spPr>
        <p:txBody>
          <a:bodyPr/>
          <a:lstStyle/>
          <a:p>
            <a:pPr algn="r">
              <a:buFont typeface="Wingdings" panose="05000000000000000000" pitchFamily="2" charset="2"/>
              <a:buChar char="Ø"/>
            </a:pPr>
            <a:r>
              <a:rPr lang="es-DO" dirty="0"/>
              <a:t> Clasificación Concurso Producción 2017   </a:t>
            </a:r>
          </a:p>
          <a:p>
            <a:pPr algn="r">
              <a:buFont typeface="Wingdings" panose="05000000000000000000" pitchFamily="2" charset="2"/>
              <a:buChar char="Ø"/>
            </a:pPr>
            <a:r>
              <a:rPr lang="es-DO" dirty="0"/>
              <a:t> Seguros Reservas</a:t>
            </a:r>
          </a:p>
          <a:p>
            <a:pPr marL="0" indent="0">
              <a:buNone/>
            </a:pPr>
            <a:endParaRPr lang="es-DO" dirty="0"/>
          </a:p>
        </p:txBody>
      </p:sp>
      <p:cxnSp>
        <p:nvCxnSpPr>
          <p:cNvPr id="5" name="Conector recto 4"/>
          <p:cNvCxnSpPr/>
          <p:nvPr/>
        </p:nvCxnSpPr>
        <p:spPr>
          <a:xfrm>
            <a:off x="995680" y="2119086"/>
            <a:ext cx="10160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32688" y="6492875"/>
            <a:ext cx="12085983" cy="365125"/>
          </a:xfrm>
          <a:prstGeom prst="rect">
            <a:avLst/>
          </a:prstGeom>
        </p:spPr>
        <p:txBody>
          <a:bodyPr vert="horz" lIns="91440" tIns="45720" rIns="91440" bIns="45720" rtlCol="0" anchor="ctr"/>
          <a:lstStyle>
            <a:lvl1pPr algn="ctr">
              <a:defRPr sz="1100" b="1" cap="all" baseline="0">
                <a:solidFill>
                  <a:schemeClr val="bg1"/>
                </a:solidFill>
              </a:defRPr>
            </a:lvl1pPr>
          </a:lstStyle>
          <a:p>
            <a:r>
              <a:rPr lang="es-DO" dirty="0"/>
              <a:t>C/ Fco. Prats Ramírez No. 660, Suite A-2, El Millón, Sto. Dgo., Rep. Dom. * C/ Enriquillo No. 13, Pueblo Nuevo, Santiago *Ave. San Vicente de Paul, Plaza Caribbean Mall, Local 305 Palmas de Alma Rosa, Sto. Dgo. Este. * Teléfono: 809-683-6830 / info@franciscocapellan.con / fcapellan@franciscocapellan.com / www.franciscocapellan.com</a:t>
            </a:r>
            <a:r>
              <a:rPr lang="es-DO" u="sng" dirty="0"/>
              <a:t> / </a:t>
            </a:r>
            <a:r>
              <a:rPr lang="es-DO" dirty="0"/>
              <a:t>RNC: 122017666</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7347" y="2391663"/>
            <a:ext cx="4298036" cy="3223527"/>
          </a:xfrm>
          <a:prstGeom prst="rect">
            <a:avLst/>
          </a:prstGeom>
        </p:spPr>
      </p:pic>
    </p:spTree>
    <p:extLst>
      <p:ext uri="{BB962C8B-B14F-4D97-AF65-F5344CB8AC3E}">
        <p14:creationId xmlns:p14="http://schemas.microsoft.com/office/powerpoint/2010/main" val="24294779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5680" y="711201"/>
            <a:ext cx="10281920" cy="1262742"/>
          </a:xfrm>
        </p:spPr>
        <p:txBody>
          <a:bodyPr>
            <a:noAutofit/>
          </a:bodyPr>
          <a:lstStyle/>
          <a:p>
            <a:r>
              <a:rPr lang="es-DO" sz="4500" b="1" dirty="0"/>
              <a:t>PREMIOS Y </a:t>
            </a:r>
            <a:br>
              <a:rPr lang="es-DO" sz="4500" b="1" dirty="0"/>
            </a:br>
            <a:r>
              <a:rPr lang="es-DO" sz="4500" b="1" dirty="0"/>
              <a:t>RECONOCIMIENTOS 2017</a:t>
            </a:r>
          </a:p>
        </p:txBody>
      </p:sp>
      <p:sp>
        <p:nvSpPr>
          <p:cNvPr id="3" name="Marcador de contenido 2"/>
          <p:cNvSpPr>
            <a:spLocks noGrp="1"/>
          </p:cNvSpPr>
          <p:nvPr>
            <p:ph idx="1"/>
          </p:nvPr>
        </p:nvSpPr>
        <p:spPr>
          <a:xfrm>
            <a:off x="6226233" y="3142211"/>
            <a:ext cx="5892437" cy="2688245"/>
          </a:xfrm>
        </p:spPr>
        <p:txBody>
          <a:bodyPr/>
          <a:lstStyle/>
          <a:p>
            <a:pPr>
              <a:buFont typeface="Wingdings" panose="05000000000000000000" pitchFamily="2" charset="2"/>
              <a:buChar char="Ø"/>
            </a:pPr>
            <a:endParaRPr lang="es-DO" dirty="0"/>
          </a:p>
          <a:p>
            <a:pPr>
              <a:buFont typeface="Wingdings" panose="05000000000000000000" pitchFamily="2" charset="2"/>
              <a:buChar char="Ø"/>
            </a:pPr>
            <a:r>
              <a:rPr lang="es-DO" dirty="0"/>
              <a:t> Reconocimiento Seguros Universal</a:t>
            </a:r>
          </a:p>
          <a:p>
            <a:pPr>
              <a:buFont typeface="Wingdings" panose="05000000000000000000" pitchFamily="2" charset="2"/>
              <a:buChar char="Ø"/>
            </a:pPr>
            <a:r>
              <a:rPr lang="es-DO" dirty="0"/>
              <a:t>Mayor Crecimiento Cartera Seguros de Personas</a:t>
            </a:r>
          </a:p>
          <a:p>
            <a:pPr marL="0" indent="0">
              <a:buNone/>
            </a:pPr>
            <a:endParaRPr lang="es-DO" dirty="0"/>
          </a:p>
        </p:txBody>
      </p:sp>
      <p:cxnSp>
        <p:nvCxnSpPr>
          <p:cNvPr id="5" name="Conector recto 4"/>
          <p:cNvCxnSpPr/>
          <p:nvPr/>
        </p:nvCxnSpPr>
        <p:spPr>
          <a:xfrm>
            <a:off x="995680" y="2119086"/>
            <a:ext cx="10160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32688" y="6492875"/>
            <a:ext cx="12085983" cy="365125"/>
          </a:xfrm>
          <a:prstGeom prst="rect">
            <a:avLst/>
          </a:prstGeom>
        </p:spPr>
        <p:txBody>
          <a:bodyPr vert="horz" lIns="91440" tIns="45720" rIns="91440" bIns="45720" rtlCol="0" anchor="ctr"/>
          <a:lstStyle>
            <a:lvl1pPr algn="ctr">
              <a:defRPr sz="1100" b="1" cap="all" baseline="0">
                <a:solidFill>
                  <a:schemeClr val="bg1"/>
                </a:solidFill>
              </a:defRPr>
            </a:lvl1pPr>
          </a:lstStyle>
          <a:p>
            <a:r>
              <a:rPr lang="es-DO" dirty="0"/>
              <a:t>C/ Fco. Prats Ramírez No. 660, Suite A-2, El Millón, Sto. Dgo., Rep. Dom. * C/ Enriquillo No. 13, Pueblo Nuevo, Santiago *Ave. San Vicente de Paul, Plaza Caribbean Mall, Local 305 Palmas de Alma Rosa, Sto. Dgo. Este. * Teléfono: 809-683-6830 / info@franciscocapellan.con / fcapellan@franciscocapellan.com / www.franciscocapellan.com</a:t>
            </a:r>
            <a:r>
              <a:rPr lang="es-DO" u="sng" dirty="0"/>
              <a:t> / </a:t>
            </a:r>
            <a:r>
              <a:rPr lang="es-DO" dirty="0"/>
              <a:t>RNC: 122017666</a:t>
            </a:r>
          </a:p>
        </p:txBody>
      </p:sp>
      <p:pic>
        <p:nvPicPr>
          <p:cNvPr id="4" name="Imagen 3">
            <a:extLst>
              <a:ext uri="{FF2B5EF4-FFF2-40B4-BE49-F238E27FC236}">
                <a16:creationId xmlns:a16="http://schemas.microsoft.com/office/drawing/2014/main" xmlns="" id="{60FDDC13-5B09-41CD-AD3B-F3EAA4073644}"/>
              </a:ext>
            </a:extLst>
          </p:cNvPr>
          <p:cNvPicPr>
            <a:picLocks noChangeAspect="1"/>
          </p:cNvPicPr>
          <p:nvPr/>
        </p:nvPicPr>
        <p:blipFill>
          <a:blip r:embed="rId2"/>
          <a:stretch>
            <a:fillRect/>
          </a:stretch>
        </p:blipFill>
        <p:spPr>
          <a:xfrm>
            <a:off x="861753" y="2318788"/>
            <a:ext cx="5104015" cy="3828011"/>
          </a:xfrm>
          <a:prstGeom prst="rect">
            <a:avLst/>
          </a:prstGeom>
        </p:spPr>
      </p:pic>
    </p:spTree>
    <p:extLst>
      <p:ext uri="{BB962C8B-B14F-4D97-AF65-F5344CB8AC3E}">
        <p14:creationId xmlns:p14="http://schemas.microsoft.com/office/powerpoint/2010/main" val="24522348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5680" y="711201"/>
            <a:ext cx="10281920" cy="1262742"/>
          </a:xfrm>
        </p:spPr>
        <p:txBody>
          <a:bodyPr>
            <a:noAutofit/>
          </a:bodyPr>
          <a:lstStyle/>
          <a:p>
            <a:r>
              <a:rPr lang="es-DO" sz="4500" b="1" dirty="0"/>
              <a:t>PREMIOS Y </a:t>
            </a:r>
            <a:br>
              <a:rPr lang="es-DO" sz="4500" b="1" dirty="0"/>
            </a:br>
            <a:r>
              <a:rPr lang="es-DO" sz="4500" b="1" dirty="0"/>
              <a:t>RECONOCIMIENTOS 2017</a:t>
            </a:r>
          </a:p>
        </p:txBody>
      </p:sp>
      <p:sp>
        <p:nvSpPr>
          <p:cNvPr id="3" name="Marcador de contenido 2"/>
          <p:cNvSpPr>
            <a:spLocks noGrp="1"/>
          </p:cNvSpPr>
          <p:nvPr>
            <p:ph idx="1"/>
          </p:nvPr>
        </p:nvSpPr>
        <p:spPr>
          <a:xfrm>
            <a:off x="7611413" y="3129567"/>
            <a:ext cx="4507257" cy="2700890"/>
          </a:xfrm>
        </p:spPr>
        <p:txBody>
          <a:bodyPr/>
          <a:lstStyle/>
          <a:p>
            <a:pPr>
              <a:buFont typeface="Wingdings" panose="05000000000000000000" pitchFamily="2" charset="2"/>
              <a:buChar char="Ø"/>
            </a:pPr>
            <a:endParaRPr lang="es-DO" dirty="0"/>
          </a:p>
          <a:p>
            <a:pPr>
              <a:buFont typeface="Wingdings" panose="05000000000000000000" pitchFamily="2" charset="2"/>
              <a:buChar char="Ø"/>
            </a:pPr>
            <a:r>
              <a:rPr lang="es-DO" dirty="0"/>
              <a:t>Clasificación Convención de Negocios Humano Seguros </a:t>
            </a:r>
          </a:p>
          <a:p>
            <a:pPr>
              <a:buFont typeface="Wingdings" panose="05000000000000000000" pitchFamily="2" charset="2"/>
              <a:buChar char="Ø"/>
            </a:pPr>
            <a:r>
              <a:rPr lang="es-DO" dirty="0"/>
              <a:t>Alaska, Seattle 2018</a:t>
            </a:r>
          </a:p>
          <a:p>
            <a:pPr marL="0" indent="0">
              <a:buNone/>
            </a:pPr>
            <a:endParaRPr lang="es-DO" dirty="0"/>
          </a:p>
        </p:txBody>
      </p:sp>
      <p:cxnSp>
        <p:nvCxnSpPr>
          <p:cNvPr id="5" name="Conector recto 4"/>
          <p:cNvCxnSpPr/>
          <p:nvPr/>
        </p:nvCxnSpPr>
        <p:spPr>
          <a:xfrm>
            <a:off x="995680" y="2119086"/>
            <a:ext cx="10160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32688" y="6492875"/>
            <a:ext cx="12085983" cy="365125"/>
          </a:xfrm>
          <a:prstGeom prst="rect">
            <a:avLst/>
          </a:prstGeom>
        </p:spPr>
        <p:txBody>
          <a:bodyPr vert="horz" lIns="91440" tIns="45720" rIns="91440" bIns="45720" rtlCol="0" anchor="ctr"/>
          <a:lstStyle>
            <a:lvl1pPr algn="ctr">
              <a:defRPr sz="1100" b="1" cap="all" baseline="0">
                <a:solidFill>
                  <a:schemeClr val="bg1"/>
                </a:solidFill>
              </a:defRPr>
            </a:lvl1pPr>
          </a:lstStyle>
          <a:p>
            <a:r>
              <a:rPr lang="es-DO" dirty="0"/>
              <a:t>C/ Fco. Prats Ramírez No. 660, Suite A-2, El Millón, Sto. Dgo., Rep. Dom. * C/ Enriquillo No. 13, Pueblo Nuevo, Santiago *Ave. San Vicente de Paul, Plaza Caribbean Mall, Local 305 Palmas de Alma Rosa, Sto. Dgo. Este. * Teléfono: 809-683-6830 / info@franciscocapellan.con / fcapellan@franciscocapellan.com / www.franciscocapellan.com</a:t>
            </a:r>
            <a:r>
              <a:rPr lang="es-DO" u="sng" dirty="0"/>
              <a:t> / </a:t>
            </a:r>
            <a:r>
              <a:rPr lang="es-DO" dirty="0"/>
              <a:t>RNC: 122017666</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80" y="2397403"/>
            <a:ext cx="6516710" cy="3672013"/>
          </a:xfrm>
          <a:prstGeom prst="rect">
            <a:avLst/>
          </a:prstGeom>
        </p:spPr>
      </p:pic>
    </p:spTree>
    <p:extLst>
      <p:ext uri="{BB962C8B-B14F-4D97-AF65-F5344CB8AC3E}">
        <p14:creationId xmlns:p14="http://schemas.microsoft.com/office/powerpoint/2010/main" val="7248236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5680" y="464794"/>
            <a:ext cx="5448663" cy="1450757"/>
          </a:xfrm>
        </p:spPr>
        <p:txBody>
          <a:bodyPr/>
          <a:lstStyle/>
          <a:p>
            <a:r>
              <a:rPr lang="es-DO" dirty="0"/>
              <a:t> NOVEDADES </a:t>
            </a:r>
          </a:p>
        </p:txBody>
      </p:sp>
      <p:sp>
        <p:nvSpPr>
          <p:cNvPr id="3" name="Marcador de contenido 2"/>
          <p:cNvSpPr>
            <a:spLocks noGrp="1"/>
          </p:cNvSpPr>
          <p:nvPr>
            <p:ph idx="1"/>
          </p:nvPr>
        </p:nvSpPr>
        <p:spPr>
          <a:xfrm>
            <a:off x="1097280" y="2714171"/>
            <a:ext cx="10058400" cy="3154923"/>
          </a:xfrm>
        </p:spPr>
        <p:txBody>
          <a:bodyPr/>
          <a:lstStyle/>
          <a:p>
            <a:pPr>
              <a:buFont typeface="Wingdings" panose="05000000000000000000" pitchFamily="2" charset="2"/>
              <a:buChar char="Ø"/>
            </a:pPr>
            <a:r>
              <a:rPr lang="es-DO" dirty="0"/>
              <a:t>Estudio De Satisfacción De Nuestros Clientes En El Mes De Julio </a:t>
            </a:r>
          </a:p>
          <a:p>
            <a:pPr>
              <a:buFont typeface="Wingdings" panose="05000000000000000000" pitchFamily="2" charset="2"/>
              <a:buChar char="Ø"/>
            </a:pPr>
            <a:r>
              <a:rPr lang="es-DO" dirty="0"/>
              <a:t>Estudio De Satisfacción Del Personal En El Mes De Julio </a:t>
            </a:r>
          </a:p>
          <a:p>
            <a:pPr>
              <a:buFont typeface="Wingdings" panose="05000000000000000000" pitchFamily="2" charset="2"/>
              <a:buChar char="Ø"/>
            </a:pPr>
            <a:r>
              <a:rPr lang="es-DO" dirty="0"/>
              <a:t>Diseño Del Plan Estratégico De Crecimiento De 3 Años  2019 / 2022 </a:t>
            </a:r>
          </a:p>
          <a:p>
            <a:pPr>
              <a:buFont typeface="Wingdings" panose="05000000000000000000" pitchFamily="2" charset="2"/>
              <a:buChar char="Ø"/>
            </a:pPr>
            <a:r>
              <a:rPr lang="es-DO" dirty="0"/>
              <a:t>Celebración Del 20 Aniversario Enero 2019 </a:t>
            </a:r>
          </a:p>
          <a:p>
            <a:endParaRPr lang="es-DO" dirty="0"/>
          </a:p>
        </p:txBody>
      </p:sp>
      <p:cxnSp>
        <p:nvCxnSpPr>
          <p:cNvPr id="4" name="Conector recto 3"/>
          <p:cNvCxnSpPr/>
          <p:nvPr/>
        </p:nvCxnSpPr>
        <p:spPr>
          <a:xfrm>
            <a:off x="995680" y="2119086"/>
            <a:ext cx="10160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83488" y="6492875"/>
            <a:ext cx="12085983" cy="365125"/>
          </a:xfrm>
          <a:prstGeom prst="rect">
            <a:avLst/>
          </a:prstGeom>
        </p:spPr>
        <p:txBody>
          <a:bodyPr vert="horz" lIns="91440" tIns="45720" rIns="91440" bIns="45720" rtlCol="0" anchor="ctr"/>
          <a:lstStyle>
            <a:lvl1pPr algn="ctr">
              <a:defRPr sz="1100" b="1" cap="all" baseline="0">
                <a:solidFill>
                  <a:schemeClr val="bg1"/>
                </a:solidFill>
              </a:defRPr>
            </a:lvl1pPr>
          </a:lstStyle>
          <a:p>
            <a:r>
              <a:rPr lang="es-DO" dirty="0"/>
              <a:t>C/ Fco. Prats Ramírez No. 660, Suite A-2, El Millón, Sto. Dgo., Rep. Dom. * C/ Enriquillo No. 13, Pueblo Nuevo, Santiago *Ave. San Vicente de Paul, Plaza Caribbean Mall, Local 305 Palmas de Alma Rosa, Sto. Dgo. Este. * Teléfono: 809-683-6830 / info@franciscocapellan.con / fcapellan@franciscocapellan.com / www.franciscocapellan.com</a:t>
            </a:r>
            <a:r>
              <a:rPr lang="es-DO" u="sng" dirty="0"/>
              <a:t> / </a:t>
            </a:r>
            <a:r>
              <a:rPr lang="es-DO" dirty="0"/>
              <a:t>RNC: 122017666</a:t>
            </a:r>
          </a:p>
        </p:txBody>
      </p:sp>
    </p:spTree>
    <p:extLst>
      <p:ext uri="{BB962C8B-B14F-4D97-AF65-F5344CB8AC3E}">
        <p14:creationId xmlns:p14="http://schemas.microsoft.com/office/powerpoint/2010/main" val="2124734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1097280" y="359175"/>
            <a:ext cx="10058400" cy="1450757"/>
          </a:xfrm>
        </p:spPr>
        <p:txBody>
          <a:bodyPr/>
          <a:lstStyle/>
          <a:p>
            <a:r>
              <a:rPr lang="es-DO" b="1" dirty="0"/>
              <a:t>NUESTRA MISION</a:t>
            </a:r>
          </a:p>
        </p:txBody>
      </p:sp>
      <p:sp>
        <p:nvSpPr>
          <p:cNvPr id="9" name="Marcador de contenido 8"/>
          <p:cNvSpPr>
            <a:spLocks noGrp="1"/>
          </p:cNvSpPr>
          <p:nvPr>
            <p:ph sz="half" idx="2"/>
          </p:nvPr>
        </p:nvSpPr>
        <p:spPr/>
        <p:txBody>
          <a:bodyPr>
            <a:normAutofit/>
          </a:bodyPr>
          <a:lstStyle/>
          <a:p>
            <a:endParaRPr lang="es-DO" sz="2400" b="1" dirty="0"/>
          </a:p>
          <a:p>
            <a:r>
              <a:rPr lang="es-DO" sz="2400" b="1" dirty="0"/>
              <a:t>Asesorar satisfactoriamente a nuestros clientes en la contratación y atención de sus necesidades, intereses y expectativas de protección.</a:t>
            </a:r>
          </a:p>
        </p:txBody>
      </p:sp>
      <p:pic>
        <p:nvPicPr>
          <p:cNvPr id="10" name="Marcador de contenido 9"/>
          <p:cNvPicPr>
            <a:picLocks noGrp="1" noChangeAspect="1"/>
          </p:cNvPicPr>
          <p:nvPr>
            <p:ph sz="quarter" idx="4"/>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tretch/>
        </p:blipFill>
        <p:spPr>
          <a:xfrm>
            <a:off x="7674844" y="2582334"/>
            <a:ext cx="3283027" cy="3283027"/>
          </a:xfrm>
        </p:spPr>
      </p:pic>
      <p:sp>
        <p:nvSpPr>
          <p:cNvPr id="5" name="Footer Placeholder 4"/>
          <p:cNvSpPr>
            <a:spLocks noGrp="1"/>
          </p:cNvSpPr>
          <p:nvPr>
            <p:ph type="ftr" sz="quarter" idx="3"/>
          </p:nvPr>
        </p:nvSpPr>
        <p:spPr>
          <a:xfrm>
            <a:off x="83488" y="6455200"/>
            <a:ext cx="12085983" cy="365125"/>
          </a:xfrm>
          <a:prstGeom prst="rect">
            <a:avLst/>
          </a:prstGeom>
        </p:spPr>
        <p:txBody>
          <a:bodyPr vert="horz" lIns="91440" tIns="45720" rIns="91440" bIns="45720" rtlCol="0" anchor="ctr">
            <a:normAutofit lnSpcReduction="10000"/>
          </a:bodyPr>
          <a:lstStyle>
            <a:lvl1pPr algn="ctr">
              <a:defRPr sz="1100" b="1" cap="all" baseline="0">
                <a:solidFill>
                  <a:schemeClr val="bg1"/>
                </a:solidFill>
              </a:defRPr>
            </a:lvl1pPr>
          </a:lstStyle>
          <a:p>
            <a:r>
              <a:rPr lang="es-DO" dirty="0"/>
              <a:t>C/ Fco. Prats Ramírez No. 660, Suite A-2, El Millón, Sto. Dgo., Rep. Dom. * C/ Enriquillo No. 13, Pueblo Nuevo, Santiago *Ave. San Vicente de Paul, Plaza Caribbean Mall, Local 305 Palmas de Alma Rosa, Sto. Dgo. Este. * Teléfono: 809-683-6830 / info@franciscocapellan.con / fcapellan@franciscocapellan.com / www.franciscocapellan.com</a:t>
            </a:r>
            <a:r>
              <a:rPr lang="es-DO" u="sng" dirty="0"/>
              <a:t> / </a:t>
            </a:r>
            <a:r>
              <a:rPr lang="es-DO" dirty="0"/>
              <a:t>RNC: 122017666</a:t>
            </a:r>
          </a:p>
        </p:txBody>
      </p:sp>
    </p:spTree>
    <p:extLst>
      <p:ext uri="{BB962C8B-B14F-4D97-AF65-F5344CB8AC3E}">
        <p14:creationId xmlns:p14="http://schemas.microsoft.com/office/powerpoint/2010/main" val="300284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446260"/>
            <a:ext cx="10058400" cy="1450757"/>
          </a:xfrm>
        </p:spPr>
        <p:txBody>
          <a:bodyPr/>
          <a:lstStyle/>
          <a:p>
            <a:r>
              <a:rPr lang="es-DO" b="1" dirty="0"/>
              <a:t>NUESTRA</a:t>
            </a:r>
            <a:r>
              <a:rPr lang="es-DO" dirty="0"/>
              <a:t> </a:t>
            </a:r>
            <a:r>
              <a:rPr lang="es-DO" b="1" dirty="0"/>
              <a:t>VISION</a:t>
            </a:r>
          </a:p>
        </p:txBody>
      </p:sp>
      <p:pic>
        <p:nvPicPr>
          <p:cNvPr id="10" name="Marcador de contenido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86349" y="2674409"/>
            <a:ext cx="2678905" cy="3286125"/>
          </a:xfrm>
        </p:spPr>
      </p:pic>
      <p:sp>
        <p:nvSpPr>
          <p:cNvPr id="9" name="Marcador de contenido 8"/>
          <p:cNvSpPr>
            <a:spLocks noGrp="1"/>
          </p:cNvSpPr>
          <p:nvPr>
            <p:ph sz="quarter" idx="4"/>
          </p:nvPr>
        </p:nvSpPr>
        <p:spPr>
          <a:xfrm>
            <a:off x="5985692" y="2674409"/>
            <a:ext cx="4937760" cy="3378200"/>
          </a:xfrm>
        </p:spPr>
        <p:txBody>
          <a:bodyPr>
            <a:normAutofit/>
          </a:bodyPr>
          <a:lstStyle/>
          <a:p>
            <a:pPr algn="ctr" fontAlgn="base"/>
            <a:endParaRPr lang="es-DO" sz="2400" dirty="0"/>
          </a:p>
          <a:p>
            <a:pPr algn="ctr" fontAlgn="base"/>
            <a:endParaRPr lang="es-DO" sz="2400" dirty="0"/>
          </a:p>
          <a:p>
            <a:pPr algn="ctr" fontAlgn="base"/>
            <a:r>
              <a:rPr lang="es-DO" sz="2400" dirty="0"/>
              <a:t>Ser reconocido como líder y el mejor corredor de seguros dominicano.</a:t>
            </a:r>
          </a:p>
          <a:p>
            <a:pPr algn="ctr"/>
            <a:r>
              <a:rPr lang="es-DO" sz="2400" dirty="0"/>
              <a:t/>
            </a:r>
            <a:br>
              <a:rPr lang="es-DO" sz="2400" dirty="0"/>
            </a:br>
            <a:endParaRPr lang="es-DO" sz="2400" dirty="0"/>
          </a:p>
        </p:txBody>
      </p:sp>
      <p:sp>
        <p:nvSpPr>
          <p:cNvPr id="5" name="Footer Placeholder 4"/>
          <p:cNvSpPr>
            <a:spLocks noGrp="1"/>
          </p:cNvSpPr>
          <p:nvPr>
            <p:ph type="ftr" sz="quarter" idx="3"/>
          </p:nvPr>
        </p:nvSpPr>
        <p:spPr>
          <a:xfrm>
            <a:off x="0" y="6492875"/>
            <a:ext cx="12085983" cy="365125"/>
          </a:xfrm>
          <a:prstGeom prst="rect">
            <a:avLst/>
          </a:prstGeom>
        </p:spPr>
        <p:txBody>
          <a:bodyPr vert="horz" lIns="91440" tIns="45720" rIns="91440" bIns="45720" rtlCol="0" anchor="ctr">
            <a:normAutofit lnSpcReduction="10000"/>
          </a:bodyPr>
          <a:lstStyle>
            <a:lvl1pPr algn="ctr">
              <a:defRPr sz="1100" b="1" cap="all" baseline="0">
                <a:solidFill>
                  <a:schemeClr val="bg1"/>
                </a:solidFill>
              </a:defRPr>
            </a:lvl1pPr>
          </a:lstStyle>
          <a:p>
            <a:r>
              <a:rPr lang="es-DO" dirty="0"/>
              <a:t>C/ Fco. Prats Ramírez No. 660, Suite A-2, El Millón, Sto. Dgo., Rep. Dom. * C/ Enriquillo No. 13, Pueblo Nuevo, Santiago *Ave. San Vicente de Paul, Plaza Caribbean Mall, Local 305 Palmas de Alma Rosa, Sto. Dgo. Este. * Teléfono: 809-683-6830 / info@franciscocapellan.con / fcapellan@franciscocapellan.com / www.franciscocapellan.com</a:t>
            </a:r>
            <a:r>
              <a:rPr lang="es-DO" u="sng" dirty="0"/>
              <a:t> / </a:t>
            </a:r>
            <a:r>
              <a:rPr lang="es-DO" dirty="0"/>
              <a:t>RNC: 122017666</a:t>
            </a:r>
          </a:p>
        </p:txBody>
      </p:sp>
    </p:spTree>
    <p:extLst>
      <p:ext uri="{BB962C8B-B14F-4D97-AF65-F5344CB8AC3E}">
        <p14:creationId xmlns:p14="http://schemas.microsoft.com/office/powerpoint/2010/main" val="289183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8342763" y="2626342"/>
            <a:ext cx="2151855" cy="3286125"/>
          </a:xfrm>
        </p:spPr>
      </p:pic>
      <p:sp>
        <p:nvSpPr>
          <p:cNvPr id="2" name="Título 1"/>
          <p:cNvSpPr>
            <a:spLocks noGrp="1"/>
          </p:cNvSpPr>
          <p:nvPr>
            <p:ph type="title"/>
          </p:nvPr>
        </p:nvSpPr>
        <p:spPr>
          <a:xfrm>
            <a:off x="865051" y="518832"/>
            <a:ext cx="10058400" cy="1450757"/>
          </a:xfrm>
        </p:spPr>
        <p:txBody>
          <a:bodyPr/>
          <a:lstStyle/>
          <a:p>
            <a:r>
              <a:rPr lang="es-DO" b="1" dirty="0"/>
              <a:t>NUESTROS</a:t>
            </a:r>
            <a:r>
              <a:rPr lang="es-DO" dirty="0"/>
              <a:t> </a:t>
            </a:r>
            <a:r>
              <a:rPr lang="es-DO" b="1" dirty="0"/>
              <a:t>VALORES</a:t>
            </a:r>
          </a:p>
        </p:txBody>
      </p:sp>
      <p:sp>
        <p:nvSpPr>
          <p:cNvPr id="4" name="Marcador de contenido 3"/>
          <p:cNvSpPr>
            <a:spLocks noGrp="1"/>
          </p:cNvSpPr>
          <p:nvPr>
            <p:ph sz="half" idx="2"/>
          </p:nvPr>
        </p:nvSpPr>
        <p:spPr>
          <a:xfrm>
            <a:off x="1097280" y="1737360"/>
            <a:ext cx="6336704" cy="4536504"/>
          </a:xfrm>
        </p:spPr>
        <p:txBody>
          <a:bodyPr>
            <a:noAutofit/>
          </a:bodyPr>
          <a:lstStyle/>
          <a:p>
            <a:pPr marL="0" indent="0" fontAlgn="base">
              <a:buNone/>
            </a:pPr>
            <a:r>
              <a:rPr lang="es-DO" sz="1400" dirty="0"/>
              <a:t> </a:t>
            </a:r>
          </a:p>
          <a:p>
            <a:pPr fontAlgn="base">
              <a:buFont typeface="Wingdings" panose="05000000000000000000" pitchFamily="2" charset="2"/>
              <a:buChar char="q"/>
            </a:pPr>
            <a:r>
              <a:rPr lang="es-DO" sz="1400" b="1" cap="all" dirty="0"/>
              <a:t>   Eficiencia</a:t>
            </a:r>
            <a:endParaRPr lang="es-DO" sz="1400" dirty="0"/>
          </a:p>
          <a:p>
            <a:pPr fontAlgn="base">
              <a:buFont typeface="Wingdings" panose="05000000000000000000" pitchFamily="2" charset="2"/>
              <a:buChar char="q"/>
            </a:pPr>
            <a:r>
              <a:rPr lang="es-DO" sz="1400" dirty="0"/>
              <a:t>   </a:t>
            </a:r>
            <a:r>
              <a:rPr lang="es-DO" sz="1400" b="1" cap="all" dirty="0"/>
              <a:t>Eficacia</a:t>
            </a:r>
          </a:p>
          <a:p>
            <a:pPr fontAlgn="base">
              <a:buFont typeface="Wingdings" panose="05000000000000000000" pitchFamily="2" charset="2"/>
              <a:buChar char="q"/>
            </a:pPr>
            <a:r>
              <a:rPr lang="es-DO" sz="1400" dirty="0"/>
              <a:t>  H</a:t>
            </a:r>
            <a:r>
              <a:rPr lang="es-DO" sz="1400" b="1" cap="all" dirty="0"/>
              <a:t>onradez</a:t>
            </a:r>
            <a:endParaRPr lang="es-DO" sz="1400" dirty="0"/>
          </a:p>
          <a:p>
            <a:pPr fontAlgn="base">
              <a:buFont typeface="Wingdings" panose="05000000000000000000" pitchFamily="2" charset="2"/>
              <a:buChar char="q"/>
            </a:pPr>
            <a:r>
              <a:rPr lang="es-DO" sz="1400" dirty="0"/>
              <a:t>   </a:t>
            </a:r>
            <a:r>
              <a:rPr lang="es-DO" sz="1400" b="1" cap="all" dirty="0"/>
              <a:t>Honestidad</a:t>
            </a:r>
            <a:endParaRPr lang="es-DO" sz="1400" dirty="0"/>
          </a:p>
          <a:p>
            <a:pPr fontAlgn="base">
              <a:buFont typeface="Wingdings" panose="05000000000000000000" pitchFamily="2" charset="2"/>
              <a:buChar char="q"/>
            </a:pPr>
            <a:r>
              <a:rPr lang="es-DO" sz="1400" dirty="0"/>
              <a:t>   </a:t>
            </a:r>
            <a:r>
              <a:rPr lang="es-DO" sz="1400" b="1" cap="all" dirty="0"/>
              <a:t>Confianza</a:t>
            </a:r>
            <a:endParaRPr lang="es-DO" sz="1400" dirty="0"/>
          </a:p>
          <a:p>
            <a:pPr fontAlgn="base">
              <a:buFont typeface="Wingdings" panose="05000000000000000000" pitchFamily="2" charset="2"/>
              <a:buChar char="q"/>
            </a:pPr>
            <a:r>
              <a:rPr lang="es-DO" sz="1400" dirty="0"/>
              <a:t>   </a:t>
            </a:r>
            <a:r>
              <a:rPr lang="es-DO" sz="1400" b="1" cap="all" dirty="0"/>
              <a:t>Servicio personalizado</a:t>
            </a:r>
            <a:endParaRPr lang="es-DO" sz="1400" dirty="0"/>
          </a:p>
          <a:p>
            <a:pPr fontAlgn="base">
              <a:buFont typeface="Wingdings" panose="05000000000000000000" pitchFamily="2" charset="2"/>
              <a:buChar char="q"/>
            </a:pPr>
            <a:r>
              <a:rPr lang="es-DO" sz="1400" dirty="0"/>
              <a:t>   </a:t>
            </a:r>
            <a:r>
              <a:rPr lang="es-DO" sz="1400" b="1" cap="all" dirty="0"/>
              <a:t>Profesionalidad</a:t>
            </a:r>
            <a:endParaRPr lang="es-DO" sz="1400" dirty="0"/>
          </a:p>
          <a:p>
            <a:pPr fontAlgn="base">
              <a:buFont typeface="Wingdings" panose="05000000000000000000" pitchFamily="2" charset="2"/>
              <a:buChar char="q"/>
            </a:pPr>
            <a:r>
              <a:rPr lang="es-DO" sz="1400" dirty="0"/>
              <a:t>   </a:t>
            </a:r>
            <a:r>
              <a:rPr lang="es-DO" sz="1400" b="1" cap="all" dirty="0"/>
              <a:t>Calidad</a:t>
            </a:r>
            <a:endParaRPr lang="es-DO" sz="1400" dirty="0"/>
          </a:p>
        </p:txBody>
      </p:sp>
      <p:sp>
        <p:nvSpPr>
          <p:cNvPr id="5" name="Footer Placeholder 4"/>
          <p:cNvSpPr>
            <a:spLocks noGrp="1"/>
          </p:cNvSpPr>
          <p:nvPr>
            <p:ph type="ftr" sz="quarter" idx="3"/>
          </p:nvPr>
        </p:nvSpPr>
        <p:spPr>
          <a:xfrm>
            <a:off x="106017" y="6492875"/>
            <a:ext cx="12085983" cy="365125"/>
          </a:xfrm>
          <a:prstGeom prst="rect">
            <a:avLst/>
          </a:prstGeom>
        </p:spPr>
        <p:txBody>
          <a:bodyPr vert="horz" lIns="91440" tIns="45720" rIns="91440" bIns="45720" rtlCol="0" anchor="ctr">
            <a:normAutofit lnSpcReduction="10000"/>
          </a:bodyPr>
          <a:lstStyle>
            <a:lvl1pPr algn="ctr">
              <a:defRPr sz="1100" b="1" cap="all" baseline="0">
                <a:solidFill>
                  <a:schemeClr val="bg1"/>
                </a:solidFill>
              </a:defRPr>
            </a:lvl1pPr>
          </a:lstStyle>
          <a:p>
            <a:r>
              <a:rPr lang="es-DO" dirty="0"/>
              <a:t>C/ Fco. Prats Ramírez No. 660, Suite A-2, El Millón, Sto. Dgo., Rep. Dom. * C/ Enriquillo No. 13, Pueblo Nuevo, Santiago *Ave. San Vicente de Paul, Plaza Caribbean Mall, Local 305 Palmas de Alma Rosa, Sto. Dgo. Este. * Teléfono: 809-683-6830 / info@franciscocapellan.con / fcapellan@franciscocapellan.com / www.franciscocapellan.com</a:t>
            </a:r>
            <a:r>
              <a:rPr lang="es-DO" u="sng" dirty="0"/>
              <a:t> / </a:t>
            </a:r>
            <a:r>
              <a:rPr lang="es-DO" dirty="0"/>
              <a:t>RNC: 122017666</a:t>
            </a:r>
          </a:p>
        </p:txBody>
      </p:sp>
    </p:spTree>
    <p:extLst>
      <p:ext uri="{BB962C8B-B14F-4D97-AF65-F5344CB8AC3E}">
        <p14:creationId xmlns:p14="http://schemas.microsoft.com/office/powerpoint/2010/main" val="130587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noGrp="1"/>
          </p:cNvSpPr>
          <p:nvPr>
            <p:ph idx="1"/>
          </p:nvPr>
        </p:nvSpPr>
        <p:spPr>
          <a:xfrm>
            <a:off x="2038666" y="1845733"/>
            <a:ext cx="9117013" cy="4395409"/>
          </a:xfrm>
          <a:prstGeom prst="rect">
            <a:avLst/>
          </a:prstGeom>
        </p:spPr>
        <p:txBody>
          <a:bodyPr>
            <a:noAutofit/>
          </a:bodyPr>
          <a:lstStyle>
            <a:lvl1pPr marL="0" indent="0" algn="l" defTabSz="457200" rtl="0" eaLnBrk="1" latinLnBrk="0" hangingPunct="1">
              <a:spcBef>
                <a:spcPct val="20000"/>
              </a:spcBef>
              <a:buFont typeface="Arial"/>
              <a:buNone/>
              <a:defRPr sz="1800" kern="1200" baseline="0">
                <a:solidFill>
                  <a:srgbClr val="5A5A59"/>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s-DO" sz="1400" b="1" dirty="0">
                <a:ea typeface="Verdana" panose="020B0604030504040204" pitchFamily="34" charset="0"/>
                <a:cs typeface="Arial" panose="020B0604020202020204" pitchFamily="34" charset="0"/>
              </a:rPr>
              <a:t>Francisco Capellan – Gerente General</a:t>
            </a:r>
            <a:r>
              <a:rPr lang="es-DO" sz="1400" dirty="0">
                <a:ea typeface="Verdana" panose="020B0604030504040204" pitchFamily="34" charset="0"/>
                <a:cs typeface="Arial" panose="020B0604020202020204" pitchFamily="34" charset="0"/>
              </a:rPr>
              <a:t> –  Licenciado en Administración de Empresas, Licenciado en Derecho así como también  Master en Alta Gerencia de la UASD, cuenta con  mas de 25 años de experiencia en el sector asegurador. Inicia sus labores en el mundo del seguros como representante de ventas para seguros Universal en el año 1992, ganándose los principales reconocimientos de esta empresa durante sus 8 años de carrera. Funda su propia firma de corretaje en el año 1999, la cual ha dirigido exitosamente y obteniendo una alta valoración dentro del mercado asegurador local y sus mas de 1500 clientes. </a:t>
            </a:r>
          </a:p>
          <a:p>
            <a:pPr algn="just"/>
            <a:endParaRPr lang="es-DO" sz="1400" dirty="0">
              <a:ea typeface="Verdana" panose="020B0604030504040204" pitchFamily="34" charset="0"/>
              <a:cs typeface="Arial" panose="020B0604020202020204" pitchFamily="34" charset="0"/>
            </a:endParaRPr>
          </a:p>
          <a:p>
            <a:pPr algn="just"/>
            <a:r>
              <a:rPr lang="es-ES" sz="1400" b="1" dirty="0"/>
              <a:t>Yanilda Cruceta – Gerente Administrativa – </a:t>
            </a:r>
            <a:r>
              <a:rPr lang="es-ES" sz="1400" dirty="0">
                <a:ea typeface="Verdana" panose="020B0604030504040204" pitchFamily="34" charset="0"/>
                <a:cs typeface="Arial" panose="020B0604020202020204" pitchFamily="34" charset="0"/>
              </a:rPr>
              <a:t> Licenciada en Derecho con 25 años de experiencia en el área de ventas y asesoría en materia de seguros, iniciando su carrera en el año 1992 como representante de ventas para Seguros Universal, Socia fundadora de la firma francisco capellan y asociados en el año 1999 ocupando desde ese momento la posición de gerente administrativa y mano derecha del Sr. Francisco Capellan.   </a:t>
            </a:r>
            <a:endParaRPr lang="es-DO" sz="1400" b="1" dirty="0">
              <a:ea typeface="Verdana" panose="020B0604030504040204" pitchFamily="34" charset="0"/>
              <a:cs typeface="Arial" panose="020B0604020202020204" pitchFamily="34" charset="0"/>
            </a:endParaRPr>
          </a:p>
          <a:p>
            <a:pPr algn="just"/>
            <a:endParaRPr lang="es-DO" sz="1400" b="1" dirty="0">
              <a:ea typeface="Verdana" panose="020B0604030504040204" pitchFamily="34" charset="0"/>
              <a:cs typeface="Arial" panose="020B0604020202020204" pitchFamily="34" charset="0"/>
            </a:endParaRPr>
          </a:p>
          <a:p>
            <a:pPr algn="just"/>
            <a:r>
              <a:rPr lang="es-DO" sz="1400" b="1" dirty="0">
                <a:ea typeface="Verdana" panose="020B0604030504040204" pitchFamily="34" charset="0"/>
                <a:cs typeface="Arial" panose="020B0604020202020204" pitchFamily="34" charset="0"/>
              </a:rPr>
              <a:t>Carlos Capellan – Gerente Sucursal Santiago - </a:t>
            </a:r>
            <a:r>
              <a:rPr lang="es-DO" sz="1400" dirty="0">
                <a:ea typeface="Verdana" panose="020B0604030504040204" pitchFamily="34" charset="0"/>
                <a:cs typeface="Arial" panose="020B0604020202020204" pitchFamily="34" charset="0"/>
              </a:rPr>
              <a:t>Con 18 años de experiencia en el mundo del seguro, inicia sus labores como vendedor independiente y a partir del año 2000 pasa a dirigir la Sucursal Santiago de nuestra firma, posee entrenamientos especializados en los diferentes ramos de seguros tanto para riesgos generales como pasara seguros de personas. </a:t>
            </a:r>
            <a:endParaRPr lang="es-DO" sz="1400" b="1" dirty="0">
              <a:ea typeface="Verdana" panose="020B0604030504040204" pitchFamily="34" charset="0"/>
              <a:cs typeface="Arial" panose="020B0604020202020204" pitchFamily="34" charset="0"/>
            </a:endParaRPr>
          </a:p>
          <a:p>
            <a:pPr algn="just"/>
            <a:endParaRPr lang="es-DO" sz="1400" b="1" dirty="0">
              <a:ea typeface="Verdana" panose="020B0604030504040204" pitchFamily="34" charset="0"/>
              <a:cs typeface="Arial" panose="020B0604020202020204" pitchFamily="34" charset="0"/>
            </a:endParaRPr>
          </a:p>
          <a:p>
            <a:pPr algn="just"/>
            <a:r>
              <a:rPr lang="es-DO" sz="1400" b="1" dirty="0">
                <a:ea typeface="Verdana" panose="020B0604030504040204" pitchFamily="34" charset="0"/>
                <a:cs typeface="Arial" panose="020B0604020202020204" pitchFamily="34" charset="0"/>
              </a:rPr>
              <a:t>Aniana Capellan – Gerente Sucursal Santo Domingo Este</a:t>
            </a:r>
            <a:r>
              <a:rPr lang="es-DO" sz="1400" dirty="0">
                <a:ea typeface="Verdana" panose="020B0604030504040204" pitchFamily="34" charset="0"/>
                <a:cs typeface="Arial" panose="020B0604020202020204" pitchFamily="34" charset="0"/>
              </a:rPr>
              <a:t> –   Licenciada en Educación y con un Master en Dirección Comercial Con  14  años de experiencia, ocupando diferentes posiciones dentro de la firma, desde técnico riesgos generales, encargada  del departamento de seguros de personas y desde hace 3 años dirige la sucursal de Santo Domingo Este. Es nuestra experta en Seguridad Social y Seguros de Personas. Al igual, que ha cursado entrenamientos especializados en seguros en empresas Aseguradoras de primera línea  local e internacional.</a:t>
            </a:r>
            <a:r>
              <a:rPr lang="es-DO" sz="1400" dirty="0">
                <a:cs typeface="Arial" panose="020B0604020202020204" pitchFamily="34" charset="0"/>
              </a:rPr>
              <a:t> </a:t>
            </a:r>
          </a:p>
          <a:p>
            <a:r>
              <a:rPr lang="es-DO" sz="1400" dirty="0"/>
              <a:t/>
            </a:r>
            <a:br>
              <a:rPr lang="es-DO" sz="1400" dirty="0"/>
            </a:br>
            <a:endParaRPr lang="es-DO" sz="1400" dirty="0"/>
          </a:p>
        </p:txBody>
      </p:sp>
      <p:sp>
        <p:nvSpPr>
          <p:cNvPr id="6" name="Título 1"/>
          <p:cNvSpPr txBox="1">
            <a:spLocks/>
          </p:cNvSpPr>
          <p:nvPr/>
        </p:nvSpPr>
        <p:spPr>
          <a:xfrm>
            <a:off x="499881" y="888007"/>
            <a:ext cx="6740434" cy="61529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b="1" cap="all" dirty="0"/>
              <a:t>Principales Ejecutivos</a:t>
            </a:r>
          </a:p>
        </p:txBody>
      </p:sp>
      <p:sp>
        <p:nvSpPr>
          <p:cNvPr id="7" name="Subtítulo 2"/>
          <p:cNvSpPr txBox="1">
            <a:spLocks/>
          </p:cNvSpPr>
          <p:nvPr/>
        </p:nvSpPr>
        <p:spPr>
          <a:xfrm>
            <a:off x="499881" y="1752761"/>
            <a:ext cx="941387" cy="353836"/>
          </a:xfrm>
          <a:prstGeom prst="rect">
            <a:avLst/>
          </a:prstGeom>
        </p:spPr>
        <p:txBody>
          <a:bodyPr>
            <a:normAutofit lnSpcReduction="10000"/>
          </a:bodyPr>
          <a:lstStyle>
            <a:lvl1pPr marL="0" indent="0" algn="l" defTabSz="457200" rtl="0" eaLnBrk="1" latinLnBrk="0" hangingPunct="1">
              <a:spcBef>
                <a:spcPct val="20000"/>
              </a:spcBef>
              <a:buFont typeface="Arial"/>
              <a:buNone/>
              <a:defRPr sz="1800" kern="1200" baseline="0">
                <a:solidFill>
                  <a:srgbClr val="5A5A59"/>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b="1" dirty="0"/>
              <a:t>Perfiles</a:t>
            </a:r>
          </a:p>
        </p:txBody>
      </p:sp>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15698" t="-2" r="-1634" b="23842"/>
          <a:stretch/>
        </p:blipFill>
        <p:spPr>
          <a:xfrm>
            <a:off x="499881" y="1996225"/>
            <a:ext cx="1012109" cy="1135530"/>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911" y="3327723"/>
            <a:ext cx="1024692" cy="848570"/>
          </a:xfrm>
          <a:prstGeom prst="rect">
            <a:avLst/>
          </a:prstGeom>
        </p:spPr>
      </p:pic>
      <p:pic>
        <p:nvPicPr>
          <p:cNvPr id="13" name="Imagen 1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45" b="91192" l="18152" r="89439"/>
                    </a14:imgEffect>
                    <a14:imgEffect>
                      <a14:brightnessContrast bright="-20000" contrast="20000"/>
                    </a14:imgEffect>
                  </a14:imgLayer>
                </a14:imgProps>
              </a:ext>
              <a:ext uri="{28A0092B-C50C-407E-A947-70E740481C1C}">
                <a14:useLocalDpi xmlns:a14="http://schemas.microsoft.com/office/drawing/2010/main" val="0"/>
              </a:ext>
            </a:extLst>
          </a:blip>
          <a:srcRect l="16023" r="12125" b="4179"/>
          <a:stretch/>
        </p:blipFill>
        <p:spPr>
          <a:xfrm>
            <a:off x="524760" y="4234743"/>
            <a:ext cx="959843" cy="852633"/>
          </a:xfrm>
          <a:prstGeom prst="rect">
            <a:avLst/>
          </a:prstGeom>
        </p:spPr>
      </p:pic>
      <p:pic>
        <p:nvPicPr>
          <p:cNvPr id="14" name="Imagen 13"/>
          <p:cNvPicPr>
            <a:picLocks noChangeAspect="1"/>
          </p:cNvPicPr>
          <p:nvPr/>
        </p:nvPicPr>
        <p:blipFill rotWithShape="1">
          <a:blip r:embed="rId6">
            <a:extLst>
              <a:ext uri="{28A0092B-C50C-407E-A947-70E740481C1C}">
                <a14:useLocalDpi xmlns:a14="http://schemas.microsoft.com/office/drawing/2010/main" val="0"/>
              </a:ext>
            </a:extLst>
          </a:blip>
          <a:srcRect b="25883"/>
          <a:stretch/>
        </p:blipFill>
        <p:spPr>
          <a:xfrm>
            <a:off x="524760" y="5286132"/>
            <a:ext cx="959843" cy="954770"/>
          </a:xfrm>
          <a:prstGeom prst="rect">
            <a:avLst/>
          </a:prstGeom>
        </p:spPr>
      </p:pic>
      <p:sp>
        <p:nvSpPr>
          <p:cNvPr id="9" name="Footer Placeholder 4"/>
          <p:cNvSpPr>
            <a:spLocks noGrp="1"/>
          </p:cNvSpPr>
          <p:nvPr>
            <p:ph type="ftr" sz="quarter" idx="4294967295"/>
          </p:nvPr>
        </p:nvSpPr>
        <p:spPr>
          <a:xfrm>
            <a:off x="106017" y="6490598"/>
            <a:ext cx="12085983" cy="365125"/>
          </a:xfrm>
          <a:prstGeom prst="rect">
            <a:avLst/>
          </a:prstGeom>
        </p:spPr>
        <p:txBody>
          <a:bodyPr vert="horz" lIns="91440" tIns="45720" rIns="91440" bIns="45720" rtlCol="0" anchor="ctr"/>
          <a:lstStyle>
            <a:lvl1pPr algn="ctr">
              <a:defRPr sz="1100" b="1" cap="all" baseline="0">
                <a:solidFill>
                  <a:schemeClr val="bg1"/>
                </a:solidFill>
              </a:defRPr>
            </a:lvl1pPr>
          </a:lstStyle>
          <a:p>
            <a:r>
              <a:rPr lang="es-DO" dirty="0"/>
              <a:t>C/ Fco. Prats Ramírez No. 660, Suite A-2, El Millón, Sto. Dgo., Rep. Dom. * C/ Enriquillo No. 13, Pueblo Nuevo, Santiago *Ave. San Vicente de Paul, Plaza Caribbean Mall, Local 305 Palmas de Alma Rosa, Sto. Dgo. Este. * Teléfono: 809-683-6830 / info@franciscocapellan.con / fcapellan@franciscocapellan.com / www.franciscocapellan.com</a:t>
            </a:r>
            <a:r>
              <a:rPr lang="es-DO" u="sng" dirty="0"/>
              <a:t> / </a:t>
            </a:r>
            <a:r>
              <a:rPr lang="es-DO" dirty="0"/>
              <a:t>RNC: 122017666</a:t>
            </a:r>
          </a:p>
        </p:txBody>
      </p:sp>
    </p:spTree>
    <p:extLst>
      <p:ext uri="{BB962C8B-B14F-4D97-AF65-F5344CB8AC3E}">
        <p14:creationId xmlns:p14="http://schemas.microsoft.com/office/powerpoint/2010/main" val="137681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noGrp="1"/>
          </p:cNvSpPr>
          <p:nvPr>
            <p:ph idx="1"/>
          </p:nvPr>
        </p:nvSpPr>
        <p:spPr>
          <a:xfrm>
            <a:off x="5893725" y="2335876"/>
            <a:ext cx="6184668" cy="3818752"/>
          </a:xfrm>
          <a:prstGeom prst="rect">
            <a:avLst/>
          </a:prstGeom>
        </p:spPr>
        <p:txBody>
          <a:bodyPr numCol="1">
            <a:noAutofit/>
          </a:bodyPr>
          <a:lstStyle>
            <a:lvl1pPr marL="0" indent="0" algn="l" defTabSz="457200" rtl="0" eaLnBrk="1" latinLnBrk="0" hangingPunct="1">
              <a:spcBef>
                <a:spcPct val="20000"/>
              </a:spcBef>
              <a:buFont typeface="Arial"/>
              <a:buNone/>
              <a:defRPr sz="1800" kern="1200" baseline="0">
                <a:solidFill>
                  <a:srgbClr val="5A5A59"/>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s-DO" sz="1400" b="1" dirty="0">
              <a:ea typeface="Verdana" panose="020B0604030504040204" pitchFamily="34" charset="0"/>
              <a:cs typeface="Arial" panose="020B0604020202020204" pitchFamily="34" charset="0"/>
            </a:endParaRPr>
          </a:p>
          <a:p>
            <a:r>
              <a:rPr lang="es-DO" sz="1400" b="1" dirty="0">
                <a:solidFill>
                  <a:srgbClr val="002060"/>
                </a:solidFill>
                <a:ea typeface="Verdana" panose="020B0604030504040204" pitchFamily="34" charset="0"/>
                <a:cs typeface="Arial" panose="020B0604020202020204" pitchFamily="34" charset="0"/>
              </a:rPr>
              <a:t>SANTO DOMINGO, D.N.</a:t>
            </a:r>
          </a:p>
          <a:p>
            <a:endParaRPr lang="es-DO" sz="1400" b="1" dirty="0">
              <a:ea typeface="Verdana" panose="020B0604030504040204" pitchFamily="34" charset="0"/>
              <a:cs typeface="Arial" panose="020B0604020202020204" pitchFamily="34" charset="0"/>
            </a:endParaRPr>
          </a:p>
          <a:p>
            <a:pPr marL="285750" indent="-285750">
              <a:buFont typeface="Wingdings" panose="05000000000000000000" pitchFamily="2" charset="2"/>
              <a:buChar char="Ø"/>
            </a:pPr>
            <a:r>
              <a:rPr lang="es-DO" sz="1400" b="1" dirty="0">
                <a:ea typeface="Verdana" panose="020B0604030504040204" pitchFamily="34" charset="0"/>
                <a:cs typeface="Arial" panose="020B0604020202020204" pitchFamily="34" charset="0"/>
              </a:rPr>
              <a:t>Thajira Alcantara  - Encargada Técnico Y Cobros Seguros De Personas </a:t>
            </a:r>
          </a:p>
          <a:p>
            <a:pPr algn="just"/>
            <a:endParaRPr lang="es-DO" sz="1400" b="1" dirty="0">
              <a:ea typeface="Verdana" panose="020B0604030504040204" pitchFamily="34" charset="0"/>
              <a:cs typeface="Arial" panose="020B0604020202020204" pitchFamily="34" charset="0"/>
            </a:endParaRPr>
          </a:p>
          <a:p>
            <a:pPr marL="285750" indent="-285750">
              <a:buFont typeface="Wingdings" panose="05000000000000000000" pitchFamily="2" charset="2"/>
              <a:buChar char="Ø"/>
            </a:pPr>
            <a:r>
              <a:rPr lang="es-DO" sz="1400" b="1" dirty="0">
                <a:ea typeface="Verdana" panose="020B0604030504040204" pitchFamily="34" charset="0"/>
                <a:cs typeface="Arial" panose="020B0604020202020204" pitchFamily="34" charset="0"/>
              </a:rPr>
              <a:t>Marilyn Diaz – Encargada Cobros Riesgos Generales</a:t>
            </a:r>
          </a:p>
          <a:p>
            <a:r>
              <a:rPr lang="es-DO" sz="1400" b="1" dirty="0">
                <a:ea typeface="Verdana" panose="020B0604030504040204" pitchFamily="34" charset="0"/>
                <a:cs typeface="Arial" panose="020B0604020202020204" pitchFamily="34" charset="0"/>
              </a:rPr>
              <a:t> </a:t>
            </a:r>
          </a:p>
          <a:p>
            <a:pPr marL="285750" indent="-285750">
              <a:buFont typeface="Wingdings" panose="05000000000000000000" pitchFamily="2" charset="2"/>
              <a:buChar char="Ø"/>
            </a:pPr>
            <a:r>
              <a:rPr lang="es-DO" sz="1400" b="1" dirty="0" err="1">
                <a:ea typeface="Verdana" panose="020B0604030504040204" pitchFamily="34" charset="0"/>
                <a:cs typeface="Arial" panose="020B0604020202020204" pitchFamily="34" charset="0"/>
              </a:rPr>
              <a:t>Giny</a:t>
            </a:r>
            <a:r>
              <a:rPr lang="es-DO" sz="1400" b="1" dirty="0">
                <a:ea typeface="Verdana" panose="020B0604030504040204" pitchFamily="34" charset="0"/>
                <a:cs typeface="Arial" panose="020B0604020202020204" pitchFamily="34" charset="0"/>
              </a:rPr>
              <a:t> Ditren – Encargada De Reclamaciones </a:t>
            </a:r>
          </a:p>
          <a:p>
            <a:endParaRPr lang="es-DO" sz="1400" b="1" dirty="0">
              <a:ea typeface="Verdana" panose="020B0604030504040204" pitchFamily="34" charset="0"/>
              <a:cs typeface="Arial" panose="020B0604020202020204" pitchFamily="34" charset="0"/>
            </a:endParaRPr>
          </a:p>
          <a:p>
            <a:pPr marL="285750" indent="-285750">
              <a:buFont typeface="Wingdings" panose="05000000000000000000" pitchFamily="2" charset="2"/>
              <a:buChar char="Ø"/>
            </a:pPr>
            <a:r>
              <a:rPr lang="es-DO" sz="1400" b="1" dirty="0">
                <a:ea typeface="Verdana" panose="020B0604030504040204" pitchFamily="34" charset="0"/>
                <a:cs typeface="Arial" panose="020B0604020202020204" pitchFamily="34" charset="0"/>
              </a:rPr>
              <a:t>Mirelys Furcal – Técnico I Riesgos Generales </a:t>
            </a:r>
          </a:p>
          <a:p>
            <a:endParaRPr lang="es-DO" sz="1400" b="1" dirty="0">
              <a:ea typeface="Verdana" panose="020B0604030504040204" pitchFamily="34" charset="0"/>
              <a:cs typeface="Arial" panose="020B0604020202020204" pitchFamily="34" charset="0"/>
            </a:endParaRPr>
          </a:p>
          <a:p>
            <a:pPr marL="285750" indent="-285750">
              <a:buFont typeface="Wingdings" panose="05000000000000000000" pitchFamily="2" charset="2"/>
              <a:buChar char="Ø"/>
            </a:pPr>
            <a:r>
              <a:rPr lang="es-DO" sz="1400" b="1" dirty="0">
                <a:ea typeface="Verdana" panose="020B0604030504040204" pitchFamily="34" charset="0"/>
                <a:cs typeface="Arial" panose="020B0604020202020204" pitchFamily="34" charset="0"/>
              </a:rPr>
              <a:t>Yesenia Guilbert – Técnico II Riesgos Generales</a:t>
            </a:r>
          </a:p>
          <a:p>
            <a:r>
              <a:rPr lang="es-DO" sz="1400" b="1" dirty="0">
                <a:ea typeface="Verdana" panose="020B0604030504040204" pitchFamily="34" charset="0"/>
                <a:cs typeface="Arial" panose="020B0604020202020204" pitchFamily="34" charset="0"/>
              </a:rPr>
              <a:t> </a:t>
            </a:r>
          </a:p>
          <a:p>
            <a:pPr marL="285750" indent="-285750">
              <a:buFont typeface="Wingdings" panose="05000000000000000000" pitchFamily="2" charset="2"/>
              <a:buChar char="Ø"/>
            </a:pPr>
            <a:r>
              <a:rPr lang="es-DO" sz="1400" b="1" dirty="0" err="1">
                <a:ea typeface="Verdana" panose="020B0604030504040204" pitchFamily="34" charset="0"/>
                <a:cs typeface="Arial" panose="020B0604020202020204" pitchFamily="34" charset="0"/>
              </a:rPr>
              <a:t>Solanyi</a:t>
            </a:r>
            <a:r>
              <a:rPr lang="es-DO" sz="1400" b="1" dirty="0">
                <a:ea typeface="Verdana" panose="020B0604030504040204" pitchFamily="34" charset="0"/>
                <a:cs typeface="Arial" panose="020B0604020202020204" pitchFamily="34" charset="0"/>
              </a:rPr>
              <a:t> Gonzalez –	 Gestora De Negocios</a:t>
            </a:r>
          </a:p>
          <a:p>
            <a:r>
              <a:rPr lang="es-DO" sz="1400" b="1" dirty="0">
                <a:ea typeface="Verdana" panose="020B0604030504040204" pitchFamily="34" charset="0"/>
                <a:cs typeface="Arial" panose="020B0604020202020204" pitchFamily="34" charset="0"/>
              </a:rPr>
              <a:t> </a:t>
            </a:r>
          </a:p>
          <a:p>
            <a:endParaRPr lang="es-DO" sz="1400" b="1" dirty="0">
              <a:ea typeface="Verdana" panose="020B0604030504040204" pitchFamily="34" charset="0"/>
              <a:cs typeface="Arial" panose="020B0604020202020204" pitchFamily="34" charset="0"/>
            </a:endParaRPr>
          </a:p>
        </p:txBody>
      </p:sp>
      <p:sp>
        <p:nvSpPr>
          <p:cNvPr id="6" name="Título 1"/>
          <p:cNvSpPr txBox="1">
            <a:spLocks/>
          </p:cNvSpPr>
          <p:nvPr/>
        </p:nvSpPr>
        <p:spPr>
          <a:xfrm>
            <a:off x="705395" y="1201407"/>
            <a:ext cx="6246948" cy="61529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b="1" cap="all" dirty="0"/>
              <a:t>Colaboradoras (es)</a:t>
            </a:r>
          </a:p>
        </p:txBody>
      </p:sp>
      <p:sp>
        <p:nvSpPr>
          <p:cNvPr id="4" name="Footer Placeholder 4"/>
          <p:cNvSpPr>
            <a:spLocks noGrp="1"/>
          </p:cNvSpPr>
          <p:nvPr>
            <p:ph type="ftr" sz="quarter" idx="4294967295"/>
          </p:nvPr>
        </p:nvSpPr>
        <p:spPr>
          <a:xfrm>
            <a:off x="106017" y="6492875"/>
            <a:ext cx="12085983" cy="365125"/>
          </a:xfrm>
          <a:prstGeom prst="rect">
            <a:avLst/>
          </a:prstGeom>
        </p:spPr>
        <p:txBody>
          <a:bodyPr vert="horz" lIns="91440" tIns="45720" rIns="91440" bIns="45720" rtlCol="0" anchor="ctr"/>
          <a:lstStyle>
            <a:lvl1pPr algn="ctr">
              <a:defRPr sz="1100" b="1" cap="all" baseline="0">
                <a:solidFill>
                  <a:schemeClr val="bg1"/>
                </a:solidFill>
              </a:defRPr>
            </a:lvl1pPr>
          </a:lstStyle>
          <a:p>
            <a:r>
              <a:rPr lang="es-DO" dirty="0"/>
              <a:t>C/ Fco. Prats Ramírez No. 660, Suite A-2, El Millón, Sto. Dgo., Rep. Dom. * C/ Enriquillo No. 13, Pueblo Nuevo, Santiago *Ave. San Vicente de Paul, Plaza Caribbean Mall, Local 305 Palmas de Alma Rosa, Sto. Dgo. Este. * Teléfono: 809-683-6830 / info@franciscocapellan.con / fcapellan@franciscocapellan.com / www.franciscocapellan.com</a:t>
            </a:r>
            <a:r>
              <a:rPr lang="es-DO" u="sng" dirty="0"/>
              <a:t> / </a:t>
            </a:r>
            <a:r>
              <a:rPr lang="es-DO" dirty="0"/>
              <a:t>RNC: 122017666</a:t>
            </a:r>
          </a:p>
        </p:txBody>
      </p:sp>
      <p:pic>
        <p:nvPicPr>
          <p:cNvPr id="2" name="Imagen 1">
            <a:extLst>
              <a:ext uri="{FF2B5EF4-FFF2-40B4-BE49-F238E27FC236}">
                <a16:creationId xmlns:a16="http://schemas.microsoft.com/office/drawing/2014/main" xmlns="" id="{5B938634-E414-45F5-800A-D43D21CD17BB}"/>
              </a:ext>
            </a:extLst>
          </p:cNvPr>
          <p:cNvPicPr>
            <a:picLocks noChangeAspect="1"/>
          </p:cNvPicPr>
          <p:nvPr/>
        </p:nvPicPr>
        <p:blipFill>
          <a:blip r:embed="rId2"/>
          <a:stretch>
            <a:fillRect/>
          </a:stretch>
        </p:blipFill>
        <p:spPr>
          <a:xfrm>
            <a:off x="896994" y="1773128"/>
            <a:ext cx="4562475" cy="4381500"/>
          </a:xfrm>
          <a:prstGeom prst="rect">
            <a:avLst/>
          </a:prstGeom>
        </p:spPr>
      </p:pic>
    </p:spTree>
    <p:extLst>
      <p:ext uri="{BB962C8B-B14F-4D97-AF65-F5344CB8AC3E}">
        <p14:creationId xmlns:p14="http://schemas.microsoft.com/office/powerpoint/2010/main" val="23193414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noGrp="1"/>
          </p:cNvSpPr>
          <p:nvPr>
            <p:ph idx="1"/>
          </p:nvPr>
        </p:nvSpPr>
        <p:spPr>
          <a:xfrm>
            <a:off x="5655424" y="2144684"/>
            <a:ext cx="4736803" cy="4144904"/>
          </a:xfrm>
          <a:prstGeom prst="rect">
            <a:avLst/>
          </a:prstGeom>
        </p:spPr>
        <p:txBody>
          <a:bodyPr numCol="2">
            <a:noAutofit/>
          </a:bodyPr>
          <a:lstStyle>
            <a:lvl1pPr marL="0" indent="0" algn="l" defTabSz="457200" rtl="0" eaLnBrk="1" latinLnBrk="0" hangingPunct="1">
              <a:spcBef>
                <a:spcPct val="20000"/>
              </a:spcBef>
              <a:buFont typeface="Arial"/>
              <a:buNone/>
              <a:defRPr sz="1800" kern="1200" baseline="0">
                <a:solidFill>
                  <a:srgbClr val="5A5A59"/>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s-DO" sz="1400" b="1" dirty="0">
              <a:ea typeface="Verdana" panose="020B0604030504040204" pitchFamily="34" charset="0"/>
              <a:cs typeface="Arial" panose="020B0604020202020204" pitchFamily="34" charset="0"/>
            </a:endParaRPr>
          </a:p>
          <a:p>
            <a:r>
              <a:rPr lang="es-DO" sz="1400" b="1" dirty="0">
                <a:ea typeface="Verdana" panose="020B0604030504040204" pitchFamily="34" charset="0"/>
                <a:cs typeface="Arial" panose="020B0604020202020204" pitchFamily="34" charset="0"/>
              </a:rPr>
              <a:t> </a:t>
            </a:r>
          </a:p>
          <a:p>
            <a:endParaRPr lang="es-DO" sz="1400" b="1" dirty="0">
              <a:ea typeface="Verdana" panose="020B0604030504040204" pitchFamily="34" charset="0"/>
              <a:cs typeface="Arial" panose="020B0604020202020204" pitchFamily="34" charset="0"/>
            </a:endParaRPr>
          </a:p>
          <a:p>
            <a:endParaRPr lang="es-DO" sz="1400" b="1" dirty="0">
              <a:ea typeface="Verdana" panose="020B0604030504040204" pitchFamily="34" charset="0"/>
              <a:cs typeface="Arial" panose="020B0604020202020204" pitchFamily="34" charset="0"/>
            </a:endParaRPr>
          </a:p>
          <a:p>
            <a:r>
              <a:rPr lang="es-DO" sz="1400" b="1" dirty="0">
                <a:solidFill>
                  <a:srgbClr val="002060"/>
                </a:solidFill>
                <a:ea typeface="Verdana" panose="020B0604030504040204" pitchFamily="34" charset="0"/>
                <a:cs typeface="Arial" panose="020B0604020202020204" pitchFamily="34" charset="0"/>
              </a:rPr>
              <a:t>SANTIAGO</a:t>
            </a:r>
          </a:p>
          <a:p>
            <a:endParaRPr lang="es-DO" sz="1400" b="1" dirty="0">
              <a:ea typeface="Verdana" panose="020B0604030504040204" pitchFamily="34" charset="0"/>
              <a:cs typeface="Arial" panose="020B0604020202020204" pitchFamily="34" charset="0"/>
            </a:endParaRPr>
          </a:p>
          <a:p>
            <a:endParaRPr lang="es-DO" sz="1400" b="1" dirty="0">
              <a:ea typeface="Verdana" panose="020B0604030504040204" pitchFamily="34" charset="0"/>
              <a:cs typeface="Arial" panose="020B0604020202020204" pitchFamily="34" charset="0"/>
            </a:endParaRPr>
          </a:p>
          <a:p>
            <a:pPr marL="285750" indent="-285750">
              <a:buFont typeface="Wingdings" panose="05000000000000000000" pitchFamily="2" charset="2"/>
              <a:buChar char="Ø"/>
            </a:pPr>
            <a:r>
              <a:rPr lang="es-DO" sz="1400" b="1" dirty="0">
                <a:ea typeface="Verdana" panose="020B0604030504040204" pitchFamily="34" charset="0"/>
                <a:cs typeface="Arial" panose="020B0604020202020204" pitchFamily="34" charset="0"/>
              </a:rPr>
              <a:t>Lucelis Capellan </a:t>
            </a:r>
          </a:p>
          <a:p>
            <a:r>
              <a:rPr lang="es-DO" sz="1400" b="1" dirty="0">
                <a:ea typeface="Verdana" panose="020B0604030504040204" pitchFamily="34" charset="0"/>
                <a:cs typeface="Arial" panose="020B0604020202020204" pitchFamily="34" charset="0"/>
              </a:rPr>
              <a:t>Encargada Técnico Y Cobros </a:t>
            </a:r>
          </a:p>
          <a:p>
            <a:r>
              <a:rPr lang="es-DO" sz="1400" b="1" dirty="0">
                <a:ea typeface="Verdana" panose="020B0604030504040204" pitchFamily="34" charset="0"/>
                <a:cs typeface="Arial" panose="020B0604020202020204" pitchFamily="34" charset="0"/>
              </a:rPr>
              <a:t> </a:t>
            </a:r>
          </a:p>
          <a:p>
            <a:endParaRPr lang="es-DO" sz="1400" b="1" dirty="0">
              <a:ea typeface="Verdana" panose="020B0604030504040204" pitchFamily="34" charset="0"/>
              <a:cs typeface="Arial" panose="020B0604020202020204" pitchFamily="34" charset="0"/>
            </a:endParaRPr>
          </a:p>
        </p:txBody>
      </p:sp>
      <p:sp>
        <p:nvSpPr>
          <p:cNvPr id="6" name="Título 1"/>
          <p:cNvSpPr txBox="1">
            <a:spLocks/>
          </p:cNvSpPr>
          <p:nvPr/>
        </p:nvSpPr>
        <p:spPr>
          <a:xfrm>
            <a:off x="705395" y="1201407"/>
            <a:ext cx="6246948" cy="61529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b="1" cap="all" dirty="0"/>
              <a:t>Colaboradoras (es)</a:t>
            </a:r>
          </a:p>
        </p:txBody>
      </p:sp>
      <p:sp>
        <p:nvSpPr>
          <p:cNvPr id="4" name="Footer Placeholder 4"/>
          <p:cNvSpPr>
            <a:spLocks noGrp="1"/>
          </p:cNvSpPr>
          <p:nvPr>
            <p:ph type="ftr" sz="quarter" idx="4294967295"/>
          </p:nvPr>
        </p:nvSpPr>
        <p:spPr>
          <a:xfrm>
            <a:off x="106017" y="6492875"/>
            <a:ext cx="12085983" cy="365125"/>
          </a:xfrm>
          <a:prstGeom prst="rect">
            <a:avLst/>
          </a:prstGeom>
        </p:spPr>
        <p:txBody>
          <a:bodyPr vert="horz" lIns="91440" tIns="45720" rIns="91440" bIns="45720" rtlCol="0" anchor="ctr"/>
          <a:lstStyle>
            <a:lvl1pPr algn="ctr">
              <a:defRPr sz="1100" b="1" cap="all" baseline="0">
                <a:solidFill>
                  <a:schemeClr val="bg1"/>
                </a:solidFill>
              </a:defRPr>
            </a:lvl1pPr>
          </a:lstStyle>
          <a:p>
            <a:r>
              <a:rPr lang="es-DO" dirty="0"/>
              <a:t>C/ Fco. Prats Ramírez No. 660, Suite A-2, El Millón, Sto. Dgo., Rep. Dom. * C/ Enriquillo No. 13, Pueblo Nuevo, Santiago *Ave. San Vicente de Paul, Plaza Caribbean Mall, Local 305 Palmas de Alma Rosa, Sto. Dgo. Este. * Teléfono: 809-683-6830 / info@franciscocapellan.con / fcapellan@franciscocapellan.com / www.franciscocapellan.com</a:t>
            </a:r>
            <a:r>
              <a:rPr lang="es-DO" u="sng" dirty="0"/>
              <a:t> / </a:t>
            </a:r>
            <a:r>
              <a:rPr lang="es-DO" dirty="0"/>
              <a:t>RNC: 122017666</a:t>
            </a:r>
          </a:p>
        </p:txBody>
      </p:sp>
      <p:pic>
        <p:nvPicPr>
          <p:cNvPr id="3" name="Imagen 2">
            <a:extLst>
              <a:ext uri="{FF2B5EF4-FFF2-40B4-BE49-F238E27FC236}">
                <a16:creationId xmlns:a16="http://schemas.microsoft.com/office/drawing/2014/main" xmlns="" id="{6B868BB4-CF91-4000-BBBB-F2A78C2F3FFE}"/>
              </a:ext>
            </a:extLst>
          </p:cNvPr>
          <p:cNvPicPr>
            <a:picLocks noChangeAspect="1"/>
          </p:cNvPicPr>
          <p:nvPr/>
        </p:nvPicPr>
        <p:blipFill>
          <a:blip r:embed="rId2"/>
          <a:stretch>
            <a:fillRect/>
          </a:stretch>
        </p:blipFill>
        <p:spPr>
          <a:xfrm>
            <a:off x="860627" y="1816705"/>
            <a:ext cx="4219575" cy="4048125"/>
          </a:xfrm>
          <a:prstGeom prst="rect">
            <a:avLst/>
          </a:prstGeom>
        </p:spPr>
      </p:pic>
    </p:spTree>
    <p:extLst>
      <p:ext uri="{BB962C8B-B14F-4D97-AF65-F5344CB8AC3E}">
        <p14:creationId xmlns:p14="http://schemas.microsoft.com/office/powerpoint/2010/main" val="22036628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noGrp="1"/>
          </p:cNvSpPr>
          <p:nvPr>
            <p:ph idx="1"/>
          </p:nvPr>
        </p:nvSpPr>
        <p:spPr>
          <a:xfrm>
            <a:off x="6401593" y="1816705"/>
            <a:ext cx="5071290" cy="4337923"/>
          </a:xfrm>
          <a:prstGeom prst="rect">
            <a:avLst/>
          </a:prstGeom>
        </p:spPr>
        <p:txBody>
          <a:bodyPr numCol="2">
            <a:noAutofit/>
          </a:bodyPr>
          <a:lstStyle>
            <a:lvl1pPr marL="0" indent="0" algn="l" defTabSz="457200" rtl="0" eaLnBrk="1" latinLnBrk="0" hangingPunct="1">
              <a:spcBef>
                <a:spcPct val="20000"/>
              </a:spcBef>
              <a:buFont typeface="Arial"/>
              <a:buNone/>
              <a:defRPr sz="1800" kern="1200" baseline="0">
                <a:solidFill>
                  <a:srgbClr val="5A5A59"/>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DO" sz="1400" b="1" dirty="0">
                <a:ea typeface="Verdana" panose="020B0604030504040204" pitchFamily="34" charset="0"/>
                <a:cs typeface="Arial" panose="020B0604020202020204" pitchFamily="34" charset="0"/>
              </a:rPr>
              <a:t> </a:t>
            </a:r>
          </a:p>
          <a:p>
            <a:pPr marL="285750" indent="-285750">
              <a:buFont typeface="Wingdings" panose="05000000000000000000" pitchFamily="2" charset="2"/>
              <a:buChar char="Ø"/>
            </a:pPr>
            <a:endParaRPr lang="es-DO" sz="1400" b="1" dirty="0">
              <a:ea typeface="Verdana" panose="020B0604030504040204" pitchFamily="34" charset="0"/>
              <a:cs typeface="Arial" panose="020B0604020202020204" pitchFamily="34" charset="0"/>
            </a:endParaRPr>
          </a:p>
          <a:p>
            <a:pPr marL="285750" indent="-285750">
              <a:buFont typeface="Wingdings" panose="05000000000000000000" pitchFamily="2" charset="2"/>
              <a:buChar char="Ø"/>
            </a:pPr>
            <a:endParaRPr lang="es-DO" sz="1400" b="1" dirty="0">
              <a:ea typeface="Verdana" panose="020B0604030504040204" pitchFamily="34" charset="0"/>
              <a:cs typeface="Arial" panose="020B0604020202020204" pitchFamily="34" charset="0"/>
            </a:endParaRPr>
          </a:p>
          <a:p>
            <a:pPr marL="285750" indent="-285750">
              <a:buFont typeface="Wingdings" panose="05000000000000000000" pitchFamily="2" charset="2"/>
              <a:buChar char="Ø"/>
            </a:pPr>
            <a:endParaRPr lang="es-DO" sz="1400" b="1" dirty="0">
              <a:ea typeface="Verdana" panose="020B0604030504040204" pitchFamily="34" charset="0"/>
              <a:cs typeface="Arial" panose="020B0604020202020204" pitchFamily="34" charset="0"/>
            </a:endParaRPr>
          </a:p>
          <a:p>
            <a:pPr marL="285750" indent="-285750">
              <a:buFont typeface="Wingdings" panose="05000000000000000000" pitchFamily="2" charset="2"/>
              <a:buChar char="Ø"/>
            </a:pPr>
            <a:endParaRPr lang="es-DO" sz="1400" b="1" dirty="0">
              <a:ea typeface="Verdana" panose="020B0604030504040204" pitchFamily="34" charset="0"/>
              <a:cs typeface="Arial" panose="020B0604020202020204" pitchFamily="34" charset="0"/>
            </a:endParaRPr>
          </a:p>
          <a:p>
            <a:r>
              <a:rPr lang="es-DO" sz="1400" b="1" dirty="0">
                <a:solidFill>
                  <a:srgbClr val="002060"/>
                </a:solidFill>
                <a:ea typeface="Verdana" panose="020B0604030504040204" pitchFamily="34" charset="0"/>
                <a:cs typeface="Arial" panose="020B0604020202020204" pitchFamily="34" charset="0"/>
              </a:rPr>
              <a:t>SANTO DOMINGO ESTE</a:t>
            </a:r>
          </a:p>
          <a:p>
            <a:endParaRPr lang="es-DO" sz="1400" b="1" dirty="0">
              <a:ea typeface="Verdana" panose="020B0604030504040204" pitchFamily="34" charset="0"/>
              <a:cs typeface="Arial" panose="020B0604020202020204" pitchFamily="34" charset="0"/>
            </a:endParaRPr>
          </a:p>
          <a:p>
            <a:pPr marL="285750" indent="-285750">
              <a:buFont typeface="Wingdings" panose="05000000000000000000" pitchFamily="2" charset="2"/>
              <a:buChar char="Ø"/>
            </a:pPr>
            <a:r>
              <a:rPr lang="es-DO" sz="1400" b="1" dirty="0">
                <a:ea typeface="Verdana" panose="020B0604030504040204" pitchFamily="34" charset="0"/>
                <a:cs typeface="Arial" panose="020B0604020202020204" pitchFamily="34" charset="0"/>
              </a:rPr>
              <a:t>Leticia De Leon – Técnico Y Cobros </a:t>
            </a:r>
          </a:p>
          <a:p>
            <a:pPr marL="285750" indent="-285750">
              <a:buFont typeface="Wingdings" panose="05000000000000000000" pitchFamily="2" charset="2"/>
              <a:buChar char="Ø"/>
            </a:pPr>
            <a:endParaRPr lang="es-DO" sz="1400" b="1" dirty="0">
              <a:ea typeface="Verdana" panose="020B0604030504040204" pitchFamily="34" charset="0"/>
              <a:cs typeface="Arial" panose="020B0604020202020204" pitchFamily="34" charset="0"/>
            </a:endParaRPr>
          </a:p>
          <a:p>
            <a:pPr marL="285750" indent="-285750">
              <a:buFont typeface="Wingdings" panose="05000000000000000000" pitchFamily="2" charset="2"/>
              <a:buChar char="Ø"/>
            </a:pPr>
            <a:r>
              <a:rPr lang="es-DO" sz="1400" b="1" dirty="0">
                <a:ea typeface="Verdana" panose="020B0604030504040204" pitchFamily="34" charset="0"/>
                <a:cs typeface="Arial" panose="020B0604020202020204" pitchFamily="34" charset="0"/>
              </a:rPr>
              <a:t>Nahirobi Lantigua Pineda – Gestora De Negocios </a:t>
            </a:r>
          </a:p>
          <a:p>
            <a:endParaRPr lang="es-DO" sz="1400" b="1" dirty="0">
              <a:ea typeface="Verdana" panose="020B0604030504040204" pitchFamily="34" charset="0"/>
              <a:cs typeface="Arial" panose="020B0604020202020204" pitchFamily="34" charset="0"/>
            </a:endParaRPr>
          </a:p>
          <a:p>
            <a:r>
              <a:rPr lang="es-DO" sz="1400" b="1" dirty="0">
                <a:ea typeface="Verdana" panose="020B0604030504040204" pitchFamily="34" charset="0"/>
                <a:cs typeface="Arial" panose="020B0604020202020204" pitchFamily="34" charset="0"/>
              </a:rPr>
              <a:t> </a:t>
            </a:r>
          </a:p>
          <a:p>
            <a:r>
              <a:rPr lang="es-DO" sz="1400" b="1" dirty="0">
                <a:ea typeface="Verdana" panose="020B0604030504040204" pitchFamily="34" charset="0"/>
                <a:cs typeface="Arial" panose="020B0604020202020204" pitchFamily="34" charset="0"/>
              </a:rPr>
              <a:t> </a:t>
            </a:r>
          </a:p>
          <a:p>
            <a:endParaRPr lang="es-DO" sz="1400" b="1" dirty="0">
              <a:ea typeface="Verdana" panose="020B0604030504040204" pitchFamily="34" charset="0"/>
              <a:cs typeface="Arial" panose="020B0604020202020204" pitchFamily="34" charset="0"/>
            </a:endParaRPr>
          </a:p>
        </p:txBody>
      </p:sp>
      <p:sp>
        <p:nvSpPr>
          <p:cNvPr id="6" name="Título 1"/>
          <p:cNvSpPr txBox="1">
            <a:spLocks/>
          </p:cNvSpPr>
          <p:nvPr/>
        </p:nvSpPr>
        <p:spPr>
          <a:xfrm>
            <a:off x="705395" y="1201407"/>
            <a:ext cx="6246948" cy="61529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b="1" cap="all" dirty="0"/>
              <a:t>Colaboradoras (es)</a:t>
            </a:r>
          </a:p>
        </p:txBody>
      </p:sp>
      <p:sp>
        <p:nvSpPr>
          <p:cNvPr id="4" name="Footer Placeholder 4"/>
          <p:cNvSpPr>
            <a:spLocks noGrp="1"/>
          </p:cNvSpPr>
          <p:nvPr>
            <p:ph type="ftr" sz="quarter" idx="4294967295"/>
          </p:nvPr>
        </p:nvSpPr>
        <p:spPr>
          <a:xfrm>
            <a:off x="106017" y="6492875"/>
            <a:ext cx="12085983" cy="365125"/>
          </a:xfrm>
          <a:prstGeom prst="rect">
            <a:avLst/>
          </a:prstGeom>
        </p:spPr>
        <p:txBody>
          <a:bodyPr vert="horz" lIns="91440" tIns="45720" rIns="91440" bIns="45720" rtlCol="0" anchor="ctr"/>
          <a:lstStyle>
            <a:lvl1pPr algn="ctr">
              <a:defRPr sz="1100" b="1" cap="all" baseline="0">
                <a:solidFill>
                  <a:schemeClr val="bg1"/>
                </a:solidFill>
              </a:defRPr>
            </a:lvl1pPr>
          </a:lstStyle>
          <a:p>
            <a:r>
              <a:rPr lang="es-DO" dirty="0"/>
              <a:t>C/ Fco. Prats Ramírez No. 660, Suite A-2, El Millón, Sto. Dgo., Rep. Dom. * C/ Enriquillo No. 13, Pueblo Nuevo, Santiago *Ave. San Vicente de Paul, Plaza Caribbean Mall, Local 305 Palmas de Alma Rosa, Sto. Dgo. Este. * Teléfono: 809-683-6830 / info@franciscocapellan.con / fcapellan@franciscocapellan.com / www.franciscocapellan.com</a:t>
            </a:r>
            <a:r>
              <a:rPr lang="es-DO" u="sng" dirty="0"/>
              <a:t> / </a:t>
            </a:r>
            <a:r>
              <a:rPr lang="es-DO" dirty="0"/>
              <a:t>RNC: 122017666</a:t>
            </a:r>
          </a:p>
        </p:txBody>
      </p:sp>
      <p:pic>
        <p:nvPicPr>
          <p:cNvPr id="3" name="Imagen 2">
            <a:extLst>
              <a:ext uri="{FF2B5EF4-FFF2-40B4-BE49-F238E27FC236}">
                <a16:creationId xmlns:a16="http://schemas.microsoft.com/office/drawing/2014/main" xmlns="" id="{2327A944-74EB-40B4-98A1-0D3808495EDC}"/>
              </a:ext>
            </a:extLst>
          </p:cNvPr>
          <p:cNvPicPr>
            <a:picLocks noChangeAspect="1"/>
          </p:cNvPicPr>
          <p:nvPr/>
        </p:nvPicPr>
        <p:blipFill>
          <a:blip r:embed="rId2"/>
          <a:stretch>
            <a:fillRect/>
          </a:stretch>
        </p:blipFill>
        <p:spPr>
          <a:xfrm>
            <a:off x="905308" y="1816705"/>
            <a:ext cx="4562475" cy="4371975"/>
          </a:xfrm>
          <a:prstGeom prst="rect">
            <a:avLst/>
          </a:prstGeom>
        </p:spPr>
      </p:pic>
    </p:spTree>
    <p:extLst>
      <p:ext uri="{BB962C8B-B14F-4D97-AF65-F5344CB8AC3E}">
        <p14:creationId xmlns:p14="http://schemas.microsoft.com/office/powerpoint/2010/main" val="4007424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Marcador de contenido 43"/>
          <p:cNvGraphicFramePr>
            <a:graphicFrameLocks noGrp="1"/>
          </p:cNvGraphicFramePr>
          <p:nvPr>
            <p:ph idx="1"/>
            <p:extLst>
              <p:ext uri="{D42A27DB-BD31-4B8C-83A1-F6EECF244321}">
                <p14:modId xmlns:p14="http://schemas.microsoft.com/office/powerpoint/2010/main" val="4109456760"/>
              </p:ext>
            </p:extLst>
          </p:nvPr>
        </p:nvGraphicFramePr>
        <p:xfrm>
          <a:off x="406400" y="1872343"/>
          <a:ext cx="11321143" cy="436880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4"/>
          <p:cNvSpPr>
            <a:spLocks noGrp="1"/>
          </p:cNvSpPr>
          <p:nvPr>
            <p:ph type="ftr" sz="quarter" idx="4294967295"/>
          </p:nvPr>
        </p:nvSpPr>
        <p:spPr>
          <a:xfrm>
            <a:off x="23979" y="6492875"/>
            <a:ext cx="12085983" cy="365125"/>
          </a:xfrm>
          <a:prstGeom prst="rect">
            <a:avLst/>
          </a:prstGeom>
        </p:spPr>
        <p:txBody>
          <a:bodyPr vert="horz" lIns="91440" tIns="45720" rIns="91440" bIns="45720" rtlCol="0" anchor="ctr"/>
          <a:lstStyle>
            <a:lvl1pPr algn="ctr">
              <a:defRPr sz="1100" b="1" cap="all" baseline="0">
                <a:solidFill>
                  <a:schemeClr val="bg1"/>
                </a:solidFill>
              </a:defRPr>
            </a:lvl1pPr>
          </a:lstStyle>
          <a:p>
            <a:r>
              <a:rPr lang="es-DO" dirty="0"/>
              <a:t>C/ Fco. Prats Ramírez No. 660, Suite A-2, El Millón, Sto. Dgo., Rep. Dom. * C/ Enriquillo No. 13, Pueblo Nuevo, Santiago *Ave. San Vicente de Paul, Plaza Caribbean Mall, Local 305 Palmas de Alma Rosa, Sto. Dgo. Este. * Teléfono: 809-683-6830 / info@franciscocapellan.con / fcapellan@franciscocapellan.com / www.franciscocapellan.com</a:t>
            </a:r>
            <a:r>
              <a:rPr lang="es-DO" u="sng" dirty="0"/>
              <a:t> / </a:t>
            </a:r>
            <a:r>
              <a:rPr lang="es-DO" dirty="0"/>
              <a:t>RNC: 122017666</a:t>
            </a:r>
          </a:p>
        </p:txBody>
      </p:sp>
      <p:sp>
        <p:nvSpPr>
          <p:cNvPr id="2" name="CuadroTexto 1"/>
          <p:cNvSpPr txBox="1"/>
          <p:nvPr/>
        </p:nvSpPr>
        <p:spPr>
          <a:xfrm>
            <a:off x="3554568" y="3687411"/>
            <a:ext cx="618186" cy="369332"/>
          </a:xfrm>
          <a:prstGeom prst="rect">
            <a:avLst/>
          </a:prstGeom>
          <a:noFill/>
        </p:spPr>
        <p:txBody>
          <a:bodyPr wrap="square" rtlCol="0">
            <a:spAutoFit/>
          </a:bodyPr>
          <a:lstStyle/>
          <a:p>
            <a:r>
              <a:rPr lang="es-DO" dirty="0" smtClean="0"/>
              <a:t>91%</a:t>
            </a:r>
            <a:endParaRPr lang="es-DO" dirty="0"/>
          </a:p>
        </p:txBody>
      </p:sp>
    </p:spTree>
    <p:extLst>
      <p:ext uri="{BB962C8B-B14F-4D97-AF65-F5344CB8AC3E}">
        <p14:creationId xmlns:p14="http://schemas.microsoft.com/office/powerpoint/2010/main" val="2669939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Francisco Capella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Francisco Capellan" id="{B284B4CD-F4DA-4DDB-BD90-65C1AFCD7B8D}" vid="{2D040A69-D33F-46C0-845C-F2B6E79A479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Francisco Capellan</Template>
  <TotalTime>345</TotalTime>
  <Words>1880</Words>
  <Application>Microsoft Office PowerPoint</Application>
  <PresentationFormat>Panorámica</PresentationFormat>
  <Paragraphs>119</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Calibri Light</vt:lpstr>
      <vt:lpstr>Verdana</vt:lpstr>
      <vt:lpstr>Wingdings</vt:lpstr>
      <vt:lpstr>Francisco Capellan</vt:lpstr>
      <vt:lpstr>Presentación Corporativa</vt:lpstr>
      <vt:lpstr>NUESTRA MISION</vt:lpstr>
      <vt:lpstr>NUESTRA VISION</vt:lpstr>
      <vt:lpstr>NUESTROS VALORES</vt:lpstr>
      <vt:lpstr>Presentación de PowerPoint</vt:lpstr>
      <vt:lpstr>Presentación de PowerPoint</vt:lpstr>
      <vt:lpstr>Presentación de PowerPoint</vt:lpstr>
      <vt:lpstr>Presentación de PowerPoint</vt:lpstr>
      <vt:lpstr>Presentación de PowerPoint</vt:lpstr>
      <vt:lpstr>Presentación de PowerPoint</vt:lpstr>
      <vt:lpstr>PREMIOS Y  RECONOCIMIENTOS 2017</vt:lpstr>
      <vt:lpstr>PREMIOS Y  RECONOCIMIENTOS 2017</vt:lpstr>
      <vt:lpstr>PREMIOS Y  RECONOCIMIENTOS 2017</vt:lpstr>
      <vt:lpstr>PREMIOS Y  RECONOCIMIENTOS 2017</vt:lpstr>
      <vt:lpstr>PREMIOS Y  RECONOCIMIENTOS 2017</vt:lpstr>
      <vt:lpstr>PREMIOS Y  RECONOCIMIENTOS 2017</vt:lpstr>
      <vt:lpstr> NOVEDADES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EjecutivoVentas</dc:creator>
  <cp:lastModifiedBy>Aniana Capellan de Ortiz</cp:lastModifiedBy>
  <cp:revision>46</cp:revision>
  <dcterms:created xsi:type="dcterms:W3CDTF">2018-04-02T19:59:21Z</dcterms:created>
  <dcterms:modified xsi:type="dcterms:W3CDTF">2018-04-25T15:40:30Z</dcterms:modified>
</cp:coreProperties>
</file>